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69" r:id="rId4"/>
    <p:sldId id="258" r:id="rId5"/>
    <p:sldId id="259" r:id="rId6"/>
    <p:sldId id="270" r:id="rId7"/>
    <p:sldId id="267" r:id="rId8"/>
    <p:sldId id="266" r:id="rId9"/>
    <p:sldId id="263" r:id="rId10"/>
    <p:sldId id="261" r:id="rId11"/>
    <p:sldId id="260" r:id="rId12"/>
    <p:sldId id="262" r:id="rId13"/>
    <p:sldId id="264" r:id="rId14"/>
    <p:sldId id="271" r:id="rId15"/>
    <p:sldId id="268"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56825" autoAdjust="0"/>
  </p:normalViewPr>
  <p:slideViewPr>
    <p:cSldViewPr snapToGrid="0" showGuides="1">
      <p:cViewPr varScale="1">
        <p:scale>
          <a:sx n="36" d="100"/>
          <a:sy n="36" d="100"/>
        </p:scale>
        <p:origin x="2240" y="32"/>
      </p:cViewPr>
      <p:guideLst>
        <p:guide orient="horz" pos="2160"/>
        <p:guide pos="2880"/>
      </p:guideLst>
    </p:cSldViewPr>
  </p:slideViewPr>
  <p:notesTextViewPr>
    <p:cViewPr>
      <p:scale>
        <a:sx n="125" d="100"/>
        <a:sy n="125" d="100"/>
      </p:scale>
      <p:origin x="0" y="0"/>
    </p:cViewPr>
  </p:notesTextViewPr>
  <p:notesViewPr>
    <p:cSldViewPr snapToGrid="0">
      <p:cViewPr>
        <p:scale>
          <a:sx n="100" d="100"/>
          <a:sy n="100" d="100"/>
        </p:scale>
        <p:origin x="240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CA496-2A53-4052-8F61-2944A60D045E}" type="datetimeFigureOut">
              <a:rPr lang="en-US" smtClean="0"/>
              <a:t>11/24/2021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B2F89-C7B0-4E8D-A347-4C48F5F54DF4}" type="slidenum">
              <a:rPr lang="en-US" smtClean="0"/>
              <a:t>‹#›</a:t>
            </a:fld>
            <a:endParaRPr lang="en-US"/>
          </a:p>
        </p:txBody>
      </p:sp>
    </p:spTree>
    <p:extLst>
      <p:ext uri="{BB962C8B-B14F-4D97-AF65-F5344CB8AC3E}">
        <p14:creationId xmlns:p14="http://schemas.microsoft.com/office/powerpoint/2010/main" val="64147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rldefense.proofpoint.com/v2/url?u=https-3A__www.npcwomen.org_wp-2Dcontent_uploads_sites_2037_2021_05_Partially-2DStructured-2DRecruitment-2DDecision-2DMaking-2DMap.pdf&amp;d=DwMFaQ&amp;c=euGZstcaTDllvimEN8b7jXrwqOf-v5A_CdpgnVfiiMM&amp;r=RAt6gqZX4xICM0XZuV84phcL4itcFqGCNrpfGSoRDf4&amp;m=1xV4QovtllVYWBrvlO_YPRmkZCRq74eO2SK9PeTbs7k&amp;s=oSOZRFqbU5C7np0whjpk6ti_CQwCHZK3ZIBu0Ph_WS4&amp;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rldefense.proofpoint.com/v2/url?u=https-3A__www.npcwomen.org_wp-2Dcontent_uploads_sites_2037_2021_05_Continuous-2DRecruitment-2DDecision-2DMaking-2DMap.pdf&amp;d=DwMFaQ&amp;c=euGZstcaTDllvimEN8b7jXrwqOf-v5A_CdpgnVfiiMM&amp;r=RAt6gqZX4xICM0XZuV84phcL4itcFqGCNrpfGSoRDf4&amp;m=1xV4QovtllVYWBrvlO_YPRmkZCRq74eO2SK9PeTbs7k&amp;s=pGDKO3wqVf5_YMUBz1AU2kpw7YQS32QkmGlYgtyw-Gk&amp;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Thank you for joining us for a program on NPC Recruitment Styles available for implementation by College Panhellenics.</a:t>
            </a:r>
          </a:p>
          <a:p>
            <a:endParaRPr lang="en-US" sz="1100" i="1" dirty="0"/>
          </a:p>
          <a:p>
            <a:r>
              <a:rPr lang="en-US" sz="1100" i="1" dirty="0"/>
              <a:t>(Introduce presenters and share a bit about why you are doing this program on your campus.)</a:t>
            </a:r>
          </a:p>
          <a:p>
            <a:endParaRPr lang="en-US" sz="1100" dirty="0"/>
          </a:p>
          <a:p>
            <a:r>
              <a:rPr lang="en-US" sz="1100" dirty="0"/>
              <a:t>As we get started with this program, I would like to give a general overview of the three different NPC recruitment styles available to College Panhellenics. Let’s get started!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2B2F89-C7B0-4E8D-A347-4C48F5F54DF4}" type="slidenum">
              <a:rPr lang="en-US" smtClean="0"/>
              <a:t>1</a:t>
            </a:fld>
            <a:endParaRPr lang="en-US"/>
          </a:p>
        </p:txBody>
      </p:sp>
    </p:spTree>
    <p:extLst>
      <p:ext uri="{BB962C8B-B14F-4D97-AF65-F5344CB8AC3E}">
        <p14:creationId xmlns:p14="http://schemas.microsoft.com/office/powerpoint/2010/main" val="383222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ARE WE SEEING ON CAMPUSES USING PSR?</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rounds are being hosted.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are seeing a benefit to the flexibility in schedule, doing different days and times.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rounds and more options to join an event is more opportunity to attract more PNMs to the process.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Attracting “non-joiners” and “maybe joiners.”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happens if a College Panhellenic is interested in changing formats and wants to use PSR. What do we do?</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with the NPC area advisor and RFM specialist (if applicable).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NPC area advisor should discuss potential change with CPOs of chapters represented</a:t>
            </a:r>
            <a:r>
              <a:rPr lang="en-US" sz="1200" kern="1200" baseline="0" dirty="0">
                <a:solidFill>
                  <a:schemeClr val="tx1"/>
                </a:solidFill>
                <a:effectLst/>
                <a:latin typeface="+mn-lt"/>
                <a:ea typeface="+mn-ea"/>
                <a:cs typeface="+mn-cs"/>
              </a:rPr>
              <a:t> on campus.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pros / cons.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different schedules, timing and space available for different</a:t>
            </a:r>
            <a:r>
              <a:rPr lang="en-US" sz="1200" kern="1200" baseline="0" dirty="0">
                <a:solidFill>
                  <a:schemeClr val="tx1"/>
                </a:solidFill>
                <a:effectLst/>
                <a:latin typeface="+mn-lt"/>
                <a:ea typeface="+mn-ea"/>
                <a:cs typeface="+mn-cs"/>
              </a:rPr>
              <a:t> scheduled events.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should be shared from the NPC area advisor / RFM specialist and then shared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the CPOs with chapters on the campus for discussion.</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make the change, a discussion and vote must be done with the Panhellenic Delegates of each chapter on the campus.</a:t>
            </a:r>
            <a:r>
              <a:rPr lang="en-US" sz="1200" kern="1200" baseline="0" dirty="0">
                <a:solidFill>
                  <a:schemeClr val="tx1"/>
                </a:solidFill>
                <a:effectLst/>
                <a:latin typeface="+mn-lt"/>
                <a:ea typeface="+mn-ea"/>
                <a:cs typeface="+mn-cs"/>
              </a:rPr>
              <a:t> The vote should take place</a:t>
            </a:r>
            <a:r>
              <a:rPr lang="en-US" sz="1200" kern="1200" dirty="0">
                <a:solidFill>
                  <a:schemeClr val="tx1"/>
                </a:solidFill>
                <a:effectLst/>
                <a:latin typeface="+mn-lt"/>
                <a:ea typeface="+mn-ea"/>
                <a:cs typeface="+mn-cs"/>
              </a:rPr>
              <a:t> after they have had an opportunity to discuss with their chapter and member organization leadership.</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100" dirty="0"/>
              <a:t>Why would a Panhellenic community consider moving to PSR? </a:t>
            </a:r>
          </a:p>
          <a:p>
            <a:endParaRPr lang="en-US" sz="1100" dirty="0"/>
          </a:p>
          <a:p>
            <a:r>
              <a:rPr lang="en-US" sz="1100" i="1" dirty="0"/>
              <a:t>Please read the scenario below that reflects the change your Panhellenic would like to make:</a:t>
            </a:r>
          </a:p>
          <a:p>
            <a:endParaRPr lang="en-US" sz="1100" dirty="0"/>
          </a:p>
          <a:p>
            <a:r>
              <a:rPr lang="en-US" sz="1100" dirty="0"/>
              <a:t>Scenario #1: If you are considering moving from fully structured recruitment to partially structured recruitment: Campuses using fully structured recruitment usually have long-standing practices for moving through every step of the recruitment process. It is often the way it has been done for years, with the belief that this process is the best way to recruit women to our organizations. Moving to partially structured recruitment requires reflection on the practices that will do the most to encourage women to participate in primary recruitment. This could mean multiple open house nights the week before recruitment where PNMs may participate without registering. It could also mean a week of open houses until an invitational round and then preference. Once a campus is using PSR, they can be flexible in determining what works best. The goal of PSR is to provide flexibility to the process</a:t>
            </a:r>
            <a:r>
              <a:rPr lang="en-US" sz="1100" baseline="0" dirty="0"/>
              <a:t> in order</a:t>
            </a:r>
            <a:r>
              <a:rPr lang="en-US" sz="1100" dirty="0"/>
              <a:t> to best be able to recruit women to the process, especially</a:t>
            </a:r>
            <a:r>
              <a:rPr lang="en-US" sz="1100" baseline="0" dirty="0"/>
              <a:t> </a:t>
            </a:r>
            <a:r>
              <a:rPr lang="en-US" sz="1100" dirty="0"/>
              <a:t>if the FSR process does not seem to be working effectively for the campus.</a:t>
            </a:r>
          </a:p>
          <a:p>
            <a:endParaRPr lang="en-US" sz="1100" dirty="0"/>
          </a:p>
          <a:p>
            <a:r>
              <a:rPr lang="en-US" sz="1100" dirty="0"/>
              <a:t>Scenario #2: If you are considering moving from continuous recruitment to PSR: If the pool of PNMs grows to the point that a central registration and planning process is necessary, but a fully structured model would prompt PNMs to become disinterested, a partially structured recruitment could meet all needs. The College Panhellenic would coordinate PNM registration and provide orientation. Chapters’ recruitment events would be coordinated so as to not conflict with one another and the College Panhellenic could manage the scheduling of an invitational round and then preference.  PSR in this case, still provide flexibility, but also some additional structure that may be helpful in managing the process.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44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continuous recruitment (CR)? </a:t>
            </a:r>
          </a:p>
          <a:p>
            <a:endParaRPr lang="en-US" dirty="0"/>
          </a:p>
          <a:p>
            <a:r>
              <a:rPr lang="en-US" dirty="0"/>
              <a:t>Continuous recruitment (CR) is a relaxed structure of recruitment that is ideal for College Panhellenic communities looking for a less rigid schedule and more fluid opportunity for Panhellenic membership. </a:t>
            </a:r>
          </a:p>
          <a:p>
            <a:endParaRPr lang="en-US" dirty="0"/>
          </a:p>
          <a:p>
            <a:r>
              <a:rPr lang="en-US" dirty="0"/>
              <a:t>Panhellenic communities that possess the following qualities are ideal for using CR. </a:t>
            </a:r>
          </a:p>
          <a:p>
            <a:endParaRPr lang="en-US" dirty="0"/>
          </a:p>
          <a:p>
            <a:r>
              <a:rPr lang="en-US" dirty="0"/>
              <a:t>Panhellenic characteristics: </a:t>
            </a:r>
          </a:p>
          <a:p>
            <a:pPr marL="171450" indent="-171450">
              <a:buFont typeface="Arial" panose="020B0604020202020204" pitchFamily="34" charset="0"/>
              <a:buChar char="•"/>
            </a:pPr>
            <a:r>
              <a:rPr lang="en-US" dirty="0"/>
              <a:t>NPC chapters on a campus number from one to three. </a:t>
            </a:r>
          </a:p>
          <a:p>
            <a:pPr marL="171450" indent="-171450">
              <a:buFont typeface="Arial" panose="020B0604020202020204" pitchFamily="34" charset="0"/>
              <a:buChar char="•"/>
            </a:pPr>
            <a:r>
              <a:rPr lang="en-US" dirty="0"/>
              <a:t>Quota is from two to nine (when fully structured recruitment is used). </a:t>
            </a:r>
          </a:p>
          <a:p>
            <a:pPr marL="171450" indent="-171450">
              <a:buFont typeface="Arial" panose="020B0604020202020204" pitchFamily="34" charset="0"/>
              <a:buChar char="•"/>
            </a:pPr>
            <a:r>
              <a:rPr lang="en-US" dirty="0"/>
              <a:t>Chapters recruit almost as many or more women through continuous open bidding (COB) as during fully structured recruitment. </a:t>
            </a:r>
          </a:p>
          <a:p>
            <a:pPr marL="171450" indent="-171450">
              <a:buFont typeface="Arial" panose="020B0604020202020204" pitchFamily="34" charset="0"/>
              <a:buChar char="•"/>
            </a:pPr>
            <a:r>
              <a:rPr lang="en-US" dirty="0"/>
              <a:t>COB has been the preferred style of recruitment.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Campus characteristics: </a:t>
            </a:r>
          </a:p>
          <a:p>
            <a:pPr marL="171450" indent="-171450">
              <a:buFont typeface="Arial" panose="020B0604020202020204" pitchFamily="34" charset="0"/>
              <a:buChar char="•"/>
            </a:pPr>
            <a:r>
              <a:rPr lang="en-US" dirty="0"/>
              <a:t>Most women exhibit little interest in affiliation or have no plans to affiliate. </a:t>
            </a:r>
          </a:p>
          <a:p>
            <a:pPr marL="171450" indent="-171450">
              <a:buFont typeface="Arial" panose="020B0604020202020204" pitchFamily="34" charset="0"/>
              <a:buChar char="•"/>
            </a:pPr>
            <a:r>
              <a:rPr lang="en-US" dirty="0"/>
              <a:t>Potential new members (PNMs) are not interested in participating in a centrally planned recruitment process.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74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would a College Panhellenic community consider moving to CR? </a:t>
            </a:r>
          </a:p>
          <a:p>
            <a:endParaRPr lang="en-US" dirty="0"/>
          </a:p>
          <a:p>
            <a:r>
              <a:rPr lang="en-US" dirty="0"/>
              <a:t>CR provides for opportunities to relax the structure in sorority recruitment. Generally, campuses with small Panhellenic communities are ideal for using CR. As such, the ownership of recruitment is on individual chapters and not the Panhellenic Council or Executive Board. The chapters work together to coordinate recruitment activities. The Panhellenic Council, while it is not responsible for planning and conducting a detailed recruitment process, is responsible for promoting recruitment and encouraging women to learn more and join a Panhellenic sorority. The Panhellenic Council may manage the recruitment calendar, which may only need a date to reset total and perhaps an orientation for interested women.</a:t>
            </a:r>
          </a:p>
          <a:p>
            <a:endParaRPr lang="en-US" dirty="0"/>
          </a:p>
          <a:p>
            <a:r>
              <a:rPr lang="en-US" dirty="0"/>
              <a:t>Many factors may lead to CR being a beneficial style, such as lowering the barriers of entry to the sorority experience, hosting a process attractive to PNMs on campus and increasing the trust between the chapters through relaxing rules and regulations associated with the recruitment process. </a:t>
            </a:r>
          </a:p>
          <a:p>
            <a:endParaRPr lang="en-US" dirty="0"/>
          </a:p>
          <a:p>
            <a:r>
              <a:rPr lang="en-US" dirty="0"/>
              <a:t>Moving away from structure in recruitment recognizing the campus community has changed and the College Panhellenic community is ready to change with it.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75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few more details about CR? </a:t>
            </a:r>
          </a:p>
          <a:p>
            <a:endParaRPr lang="en-US" dirty="0"/>
          </a:p>
          <a:p>
            <a:r>
              <a:rPr lang="en-US" sz="1100" b="1" dirty="0"/>
              <a:t>Marketing: </a:t>
            </a:r>
            <a:r>
              <a:rPr lang="en-US" sz="1100" dirty="0"/>
              <a:t>The entire Panhellenic community should market the sorority experience year-round and promote the benefits of membership. The College Panhellenic and chapters should interact with all unaffiliated women on campus to help them become interested in the sorority experience. Chapters and members may be more direct in developing relationships with PNMs through individual outreach. Each chapter should have a specific marketing plan for membership recruitment.</a:t>
            </a:r>
          </a:p>
          <a:p>
            <a:endParaRPr lang="en-US" sz="1100" dirty="0"/>
          </a:p>
          <a:p>
            <a:r>
              <a:rPr lang="en-US" sz="1100" b="1" dirty="0"/>
              <a:t>Registration: </a:t>
            </a:r>
            <a:r>
              <a:rPr lang="en-US" sz="1100" dirty="0"/>
              <a:t>A registration process is not required. The College Panhellenic can assist in collecting a list of names and contact information to provide to chapters. Chapters are in charge of the one-on-one connection with PNMs and collecting PNM contact information.</a:t>
            </a:r>
          </a:p>
          <a:p>
            <a:endParaRPr lang="en-US" sz="1100" dirty="0"/>
          </a:p>
          <a:p>
            <a:r>
              <a:rPr lang="en-US" sz="1600" b="1" dirty="0"/>
              <a:t>Recruitment schedule</a:t>
            </a:r>
            <a:r>
              <a:rPr lang="en-US" sz="1600" dirty="0"/>
              <a:t>: The College Panhellenic does not set a schedule for recruitment. Chapters, on their own, should set the dates of events and for offering bids in conjunction with their member organization. The College Panhellenic adopts one academic term to be for primary recruitment (the earliest allowable time a woman may join a sorority on campus). The College Panhellenic may also collaborate with chapters to avoid scheduling conflicts of events. The College Panhellenic may also promote the events scheduled at the request of the chapter to inform PNMs of the opportunity to join. </a:t>
            </a:r>
            <a:endParaRPr lang="en-US" sz="1100" dirty="0"/>
          </a:p>
          <a:p>
            <a:endParaRPr lang="en-US" sz="1100" dirty="0"/>
          </a:p>
          <a:p>
            <a:r>
              <a:rPr lang="en-US" sz="1600" b="1" dirty="0"/>
              <a:t>Financial transparency: </a:t>
            </a:r>
            <a:r>
              <a:rPr lang="en-US" sz="1600" dirty="0"/>
              <a:t>The College Panhellenic must administer the NPC</a:t>
            </a:r>
            <a:r>
              <a:rPr lang="en-US" sz="1600" baseline="0" dirty="0"/>
              <a:t> F</a:t>
            </a:r>
            <a:r>
              <a:rPr lang="en-US" sz="1600" dirty="0"/>
              <a:t>inancial Transparency Program to ensure all PNMs understand the financial obligations of membership. Each chapter should work with its inter/national organization to make the scheduling determination. Chapters are responsible for sharing the financial and housing information form and the financial obligations of membership before extending a bid. </a:t>
            </a:r>
          </a:p>
          <a:p>
            <a:endParaRPr lang="en-US" sz="1600" b="1" dirty="0"/>
          </a:p>
          <a:p>
            <a:r>
              <a:rPr lang="en-US" sz="2400" b="1" dirty="0"/>
              <a:t>Bid Day: </a:t>
            </a:r>
            <a:r>
              <a:rPr lang="en-US" sz="2400" dirty="0"/>
              <a:t>There is no formal Bid Day. However, a Panhellenic may coordinate an initial distribution of bids should they feel it necessary. Should the Panhellenic wish to celebrate the chapters' new members, a social event may be scheduled at an appropriate and convenient time to honor potential new members. </a:t>
            </a:r>
            <a:endParaRPr lang="en-US" sz="1600" dirty="0"/>
          </a:p>
          <a:p>
            <a:endParaRPr lang="en-US" sz="1600" dirty="0"/>
          </a:p>
          <a:p>
            <a:r>
              <a:rPr lang="en-US" sz="2400" b="1" dirty="0"/>
              <a:t>Release Figure Methodology (RFM): </a:t>
            </a:r>
            <a:r>
              <a:rPr lang="en-US" sz="2400" dirty="0"/>
              <a:t>RFM is not used. </a:t>
            </a:r>
          </a:p>
          <a:p>
            <a:endParaRPr lang="en-US" sz="2400" dirty="0"/>
          </a:p>
          <a:p>
            <a:r>
              <a:rPr lang="en-US" sz="2400" b="1" dirty="0"/>
              <a:t>Quota: </a:t>
            </a:r>
            <a:r>
              <a:rPr lang="en-US" sz="2400" b="0" dirty="0"/>
              <a:t>Quota</a:t>
            </a:r>
            <a:r>
              <a:rPr lang="en-US" sz="2400" b="0" baseline="0" dirty="0"/>
              <a:t> is not us</a:t>
            </a:r>
            <a:r>
              <a:rPr lang="en-US" sz="2400" dirty="0"/>
              <a:t>ed; chapters bid to total. However, the anticipated number of PNMs that each chapter will recruit can be used to calculate total for primary recruitment.</a:t>
            </a:r>
            <a:endParaRPr lang="en-US" sz="1600" dirty="0"/>
          </a:p>
          <a:p>
            <a:endParaRPr lang="en-US" sz="1600" dirty="0"/>
          </a:p>
          <a:p>
            <a:r>
              <a:rPr lang="en-US" sz="1600" b="1" dirty="0"/>
              <a:t>Total: </a:t>
            </a:r>
            <a:r>
              <a:rPr lang="en-US" sz="1600" dirty="0"/>
              <a:t>In the primary recruitment term, total should be set prior to chapters beginning recruitment. Total should be set high enough to ensure the maximum growth for each chapter, taking into consideration the number of women currently and potentially interested in sorority membership.</a:t>
            </a:r>
            <a:endParaRPr lang="en-US" sz="1100" dirty="0"/>
          </a:p>
          <a:p>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51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College Panhellenics should be evaluating recruitment every year. That includes assessing their recruitment style. The Recruitment Style Assessment, available on the NPC website, is intended to help stimulate thought using key indicators of recruitment styles. </a:t>
            </a:r>
            <a:r>
              <a:rPr lang="en-US" sz="1200" b="0" i="0" kern="1200" dirty="0" smtClean="0">
                <a:solidFill>
                  <a:schemeClr val="tx1"/>
                </a:solidFill>
                <a:effectLst/>
                <a:latin typeface="+mn-lt"/>
                <a:ea typeface="+mn-ea"/>
                <a:cs typeface="+mn-cs"/>
              </a:rPr>
              <a:t>After completing the assessment, if a change is warranted, the Panhellenic will work with the NPC area advisor to update its recruitment rules to adopt a new structure or recruitment style. The area advisor will communicate with chief </a:t>
            </a:r>
            <a:r>
              <a:rPr lang="en-US" sz="1200" b="0" i="0" kern="1200" dirty="0" err="1" smtClean="0">
                <a:solidFill>
                  <a:schemeClr val="tx1"/>
                </a:solidFill>
                <a:effectLst/>
                <a:latin typeface="+mn-lt"/>
                <a:ea typeface="+mn-ea"/>
                <a:cs typeface="+mn-cs"/>
              </a:rPr>
              <a:t>panhellenic</a:t>
            </a:r>
            <a:r>
              <a:rPr lang="en-US" sz="1200" b="0" i="0" kern="1200" dirty="0" smtClean="0">
                <a:solidFill>
                  <a:schemeClr val="tx1"/>
                </a:solidFill>
                <a:effectLst/>
                <a:latin typeface="+mn-lt"/>
                <a:ea typeface="+mn-ea"/>
                <a:cs typeface="+mn-cs"/>
              </a:rPr>
              <a:t> officers to help facilitate this discussion. Chapters are encouraged to communicate with local advisors, recruitment and/or Panhellenic support personnel.</a:t>
            </a:r>
            <a:endParaRPr lang="en-US" sz="1200" b="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Recruitment style decision-making maps for </a:t>
            </a:r>
            <a:r>
              <a:rPr lang="en-US" sz="1200" u="sng" kern="1200" dirty="0">
                <a:solidFill>
                  <a:schemeClr val="tx1"/>
                </a:solidFill>
                <a:effectLst/>
                <a:latin typeface="+mn-lt"/>
                <a:ea typeface="+mn-ea"/>
                <a:cs typeface="+mn-cs"/>
                <a:hlinkClick r:id="rId3"/>
              </a:rPr>
              <a:t>partially structured recruitment</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4"/>
              </a:rPr>
              <a:t>continuous recruitment</a:t>
            </a:r>
            <a:r>
              <a:rPr lang="en-US" sz="1200" u="none" kern="1200" dirty="0">
                <a:solidFill>
                  <a:schemeClr val="tx1"/>
                </a:solidFill>
                <a:effectLst/>
                <a:latin typeface="+mn-lt"/>
                <a:ea typeface="+mn-ea"/>
                <a:cs typeface="+mn-cs"/>
              </a:rPr>
              <a:t> we</a:t>
            </a:r>
            <a:r>
              <a:rPr lang="en-US" sz="1200" kern="1200" dirty="0">
                <a:solidFill>
                  <a:schemeClr val="tx1"/>
                </a:solidFill>
                <a:effectLst/>
                <a:latin typeface="+mn-lt"/>
                <a:ea typeface="+mn-ea"/>
                <a:cs typeface="+mn-cs"/>
              </a:rPr>
              <a:t>re created based on the decision-making maps for contingency planning. A College Panhellenic can process a series of yes or no questions to help determine if a structure change is right for them.</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of the biggest challenges in adopting a new recruitment style, or even thinking about a change in recruitment style, is it being different than it was “always been.” NPC offers a Resolved to Educate on recruitment styles that can be shared broadly in College Panhellenics and with chapter advisors. Education and transparency is the key to making informed changes. </a:t>
            </a:r>
            <a:endParaRPr lang="en-US" dirty="0"/>
          </a:p>
        </p:txBody>
      </p:sp>
      <p:sp>
        <p:nvSpPr>
          <p:cNvPr id="4" name="Slide Number Placeholder 3"/>
          <p:cNvSpPr>
            <a:spLocks noGrp="1"/>
          </p:cNvSpPr>
          <p:nvPr>
            <p:ph type="sldNum" sz="quarter" idx="10"/>
          </p:nvPr>
        </p:nvSpPr>
        <p:spPr/>
        <p:txBody>
          <a:bodyPr/>
          <a:lstStyle/>
          <a:p>
            <a:fld id="{122B2F89-C7B0-4E8D-A347-4C48F5F54DF4}" type="slidenum">
              <a:rPr lang="en-US" smtClean="0"/>
              <a:t>14</a:t>
            </a:fld>
            <a:endParaRPr lang="en-US"/>
          </a:p>
        </p:txBody>
      </p:sp>
    </p:spTree>
    <p:extLst>
      <p:ext uri="{BB962C8B-B14F-4D97-AF65-F5344CB8AC3E}">
        <p14:creationId xmlns:p14="http://schemas.microsoft.com/office/powerpoint/2010/main" val="372053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2B2F89-C7B0-4E8D-A347-4C48F5F54DF4}" type="slidenum">
              <a:rPr lang="en-US" smtClean="0"/>
              <a:t>15</a:t>
            </a:fld>
            <a:endParaRPr lang="en-US"/>
          </a:p>
        </p:txBody>
      </p:sp>
    </p:spTree>
    <p:extLst>
      <p:ext uri="{BB962C8B-B14F-4D97-AF65-F5344CB8AC3E}">
        <p14:creationId xmlns:p14="http://schemas.microsoft.com/office/powerpoint/2010/main" val="181662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pPr rtl="0"/>
            <a:r>
              <a:rPr lang="en-US" sz="1100" b="0" i="0" u="none" strike="noStrike" kern="1200" dirty="0">
                <a:solidFill>
                  <a:schemeClr val="tx1"/>
                </a:solidFill>
                <a:effectLst/>
                <a:latin typeface="+mn-lt"/>
                <a:ea typeface="+mn-ea"/>
                <a:cs typeface="+mn-cs"/>
              </a:rPr>
              <a:t>One of the first things to note is there are a variety of ways that young women can join a sorority. While most women participate in a fully structured recruitment process, more and more women are joining through a process with less structure or through Continuous Open Bidding (COB).</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There are three different recruitment styles recommended by NPC. NPC asks College Panhellenics to review their recruitment style as part of an annual recruitment evaluation, which is currently found in the NPC Manual of Information or on the NPC website.</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The three recruitment styles are:</a:t>
            </a:r>
          </a:p>
          <a:p>
            <a:pPr rtl="0"/>
            <a:r>
              <a:rPr lang="en-US" sz="1100" b="0" i="0" u="none" strike="noStrike" kern="1200" dirty="0">
                <a:solidFill>
                  <a:schemeClr val="tx1"/>
                </a:solidFill>
                <a:effectLst/>
                <a:latin typeface="+mn-lt"/>
                <a:ea typeface="+mn-ea"/>
                <a:cs typeface="+mn-cs"/>
              </a:rPr>
              <a:t> </a:t>
            </a:r>
            <a:endParaRPr lang="en-US" sz="1100" b="0" dirty="0">
              <a:effectLst/>
            </a:endParaRPr>
          </a:p>
          <a:p>
            <a:pPr marL="171450" indent="-171450" rtl="0">
              <a:buFont typeface="Arial" panose="020B0604020202020204" pitchFamily="34" charset="0"/>
              <a:buChar char="•"/>
            </a:pPr>
            <a:r>
              <a:rPr lang="en-US" sz="1100" b="0" i="0" u="none" strike="noStrike" kern="1200" dirty="0">
                <a:solidFill>
                  <a:schemeClr val="tx1"/>
                </a:solidFill>
                <a:effectLst/>
                <a:latin typeface="+mn-lt"/>
                <a:ea typeface="+mn-ea"/>
                <a:cs typeface="+mn-cs"/>
              </a:rPr>
              <a:t>Fully structured recruitment (FSR): the most amount of Panhellenic structure and central process. This is likely the structure you are most familiar with. </a:t>
            </a:r>
            <a:r>
              <a:rPr lang="en-US" sz="1100" b="0" i="0" u="none" strike="noStrike" kern="1200" dirty="0">
                <a:solidFill>
                  <a:srgbClr val="FF0000"/>
                </a:solidFill>
                <a:effectLst/>
                <a:latin typeface="+mn-lt"/>
                <a:ea typeface="+mn-ea"/>
                <a:cs typeface="+mn-cs"/>
              </a:rPr>
              <a:t>Many campuses may call </a:t>
            </a:r>
            <a:r>
              <a:rPr lang="en-US" sz="1100" b="0" i="0" u="none" strike="noStrike" kern="1200" dirty="0" smtClean="0">
                <a:solidFill>
                  <a:srgbClr val="FF0000"/>
                </a:solidFill>
                <a:effectLst/>
                <a:latin typeface="+mn-lt"/>
                <a:ea typeface="+mn-ea"/>
                <a:cs typeface="+mn-cs"/>
              </a:rPr>
              <a:t>this colloquially “formal </a:t>
            </a:r>
            <a:r>
              <a:rPr lang="en-US" sz="1100" b="0" i="0" u="none" strike="noStrike" kern="1200" dirty="0">
                <a:solidFill>
                  <a:srgbClr val="FF0000"/>
                </a:solidFill>
                <a:effectLst/>
                <a:latin typeface="+mn-lt"/>
                <a:ea typeface="+mn-ea"/>
                <a:cs typeface="+mn-cs"/>
              </a:rPr>
              <a:t>recruitment</a:t>
            </a:r>
            <a:r>
              <a:rPr lang="en-US" sz="1100" b="0" i="0" u="none" strike="noStrike" kern="1200" dirty="0" smtClean="0">
                <a:solidFill>
                  <a:srgbClr val="FF0000"/>
                </a:solidFill>
                <a:effectLst/>
                <a:latin typeface="+mn-lt"/>
                <a:ea typeface="+mn-ea"/>
                <a:cs typeface="+mn-cs"/>
              </a:rPr>
              <a:t>.” </a:t>
            </a:r>
            <a:endParaRPr lang="en-US" sz="1100" b="0" dirty="0">
              <a:solidFill>
                <a:srgbClr val="FF0000"/>
              </a:solidFill>
              <a:effectLst/>
            </a:endParaRPr>
          </a:p>
          <a:p>
            <a:pPr marL="171450" indent="-171450" rtl="0">
              <a:buFont typeface="Arial" panose="020B0604020202020204" pitchFamily="34" charset="0"/>
              <a:buChar char="•"/>
            </a:pPr>
            <a:r>
              <a:rPr lang="en-US" sz="1100" b="0" i="0" u="none" strike="noStrike" kern="1200" dirty="0">
                <a:solidFill>
                  <a:schemeClr val="tx1"/>
                </a:solidFill>
                <a:effectLst/>
                <a:latin typeface="+mn-lt"/>
                <a:ea typeface="+mn-ea"/>
                <a:cs typeface="+mn-cs"/>
              </a:rPr>
              <a:t>Partially structured recruitment (PSR): some amount of Panhellenic structure and a somewhat central process, allowing for more flexibility for potential new members [PNMs] and chapters.</a:t>
            </a:r>
            <a:endParaRPr lang="en-US" sz="1100" b="0" dirty="0">
              <a:effectLst/>
            </a:endParaRPr>
          </a:p>
          <a:p>
            <a:pPr marL="171450" indent="-171450" rtl="0">
              <a:buFont typeface="Arial" panose="020B0604020202020204" pitchFamily="34" charset="0"/>
              <a:buChar char="•"/>
            </a:pPr>
            <a:r>
              <a:rPr lang="en-US" sz="1100" b="0" i="0" u="none" strike="noStrike" kern="1200" dirty="0">
                <a:solidFill>
                  <a:schemeClr val="tx1"/>
                </a:solidFill>
                <a:effectLst/>
                <a:latin typeface="+mn-lt"/>
                <a:ea typeface="+mn-ea"/>
                <a:cs typeface="+mn-cs"/>
              </a:rPr>
              <a:t>Continuous Recruitment (CR): No central process or structure from the Panhellenic. Each chapter hosts their own recruitment events in their own timeline.</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Please note: Continuous Recruitment is not synonymous with Continuous Open Bidding (COB). Continuous Recruitment is a primary method of recruitment, while COB is a supplementary method used alongside FSR or PSR for chapters to achieve total. Continuous Recruitment campuses do not use RFM and have no recruitment schedule or organized Panhellenic registration.</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While many campuses are utilizing a fully structured recruitment and it is the best style for them, some campuses with a decline in enrollment, decline in interest in the sorority community or issues with retention can greatly benefit from a partially structured recruitment. It allows for more discussion time in recruitment, longer less structured events and a more casual experience. This can be great for campuses where there are commuter students, student athletes or a dissatisfaction with the current recruitment process. </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As key stakeholders in the recruitment process on our campus, this is a key area where flexibility and an open mind can go a long way. Less recruitment structure, while it might seem really scary and different, can be exactly what a sorority community needs to be as successful as possible for their chapter members and potential new members. NPC is also finding that as some College Panhellenics explore opportunities to promote their diversity, equity and inclusion efforts, a change in recruitment style is being explored. </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This</a:t>
            </a:r>
            <a:r>
              <a:rPr lang="en-US" sz="1100" b="0" i="0" u="none" strike="noStrike" kern="1200" baseline="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rPr>
              <a:t>past year also has helped some Panhellenics think critically and adjust their recruitment style.</a:t>
            </a:r>
            <a:r>
              <a:rPr lang="en-US" sz="1100" b="0" i="0" u="none" strike="noStrike" kern="1200" baseline="0" dirty="0">
                <a:solidFill>
                  <a:schemeClr val="tx1"/>
                </a:solidFill>
                <a:effectLst/>
                <a:latin typeface="+mn-lt"/>
                <a:ea typeface="+mn-ea"/>
                <a:cs typeface="+mn-cs"/>
              </a:rPr>
              <a:t> The events of </a:t>
            </a:r>
            <a:r>
              <a:rPr lang="en-US" sz="1100" b="0" i="0" u="none" strike="noStrike" kern="1200" dirty="0">
                <a:solidFill>
                  <a:schemeClr val="tx1"/>
                </a:solidFill>
                <a:effectLst/>
                <a:latin typeface="+mn-lt"/>
                <a:ea typeface="+mn-ea"/>
                <a:cs typeface="+mn-cs"/>
              </a:rPr>
              <a:t>2020 prompted nearly all College Panhellenics to host their recruitment in a virtual format. Many campuses surveyed reported a high satisfaction in a virtual space, and chapters and PNMs benefited from reduced cost and less stress. As more Panhellenics focus on student wellness and health, this may be a great way for more College Panhellenics to act upon these initiatives.</a:t>
            </a:r>
          </a:p>
          <a:p>
            <a:pPr rtl="0"/>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As the world begins to resume to whatever a new normal looks like, NPC is also encouraging College Panhellenics to leverage some of what we learned recruiting virtually and </a:t>
            </a:r>
            <a:r>
              <a:rPr lang="en-US" sz="1100" b="1" i="0" u="none" strike="noStrike" kern="1200" dirty="0">
                <a:solidFill>
                  <a:schemeClr val="tx1"/>
                </a:solidFill>
                <a:effectLst/>
                <a:latin typeface="+mn-lt"/>
                <a:ea typeface="+mn-ea"/>
                <a:cs typeface="+mn-cs"/>
              </a:rPr>
              <a:t>host at least the first round of recruitment virtually</a:t>
            </a:r>
            <a:r>
              <a:rPr lang="en-US" sz="1100" b="0" i="0" u="none" strike="noStrike" kern="1200" dirty="0">
                <a:solidFill>
                  <a:schemeClr val="tx1"/>
                </a:solidFill>
                <a:effectLst/>
                <a:latin typeface="+mn-lt"/>
                <a:ea typeface="+mn-ea"/>
                <a:cs typeface="+mn-cs"/>
              </a:rPr>
              <a:t>. Some Panhellenics are already planning to do this in the foreseeable future, not only this year, but for years to come. </a:t>
            </a:r>
          </a:p>
          <a:p>
            <a:pPr rtl="0"/>
            <a:endParaRPr lang="en-US" sz="1100" b="0" i="0" u="none" strike="noStrike" kern="1200" dirty="0">
              <a:solidFill>
                <a:schemeClr val="tx1"/>
              </a:solidFill>
              <a:effectLst/>
              <a:latin typeface="+mn-lt"/>
              <a:ea typeface="+mn-ea"/>
              <a:cs typeface="+mn-cs"/>
            </a:endParaRPr>
          </a:p>
          <a:p>
            <a:r>
              <a:rPr lang="en-US" sz="1100" dirty="0"/>
              <a:t>So let’s take a closer look at two of the recruitment styles you may not be as familiar with. Both of these structures will also allow for both in-person, hybrid and virtual opportunities. </a:t>
            </a:r>
            <a:r>
              <a:rPr lang="en-US" sz="1050" dirty="0"/>
              <a:t/>
            </a:r>
            <a:br>
              <a:rPr lang="en-US" sz="1050" dirty="0"/>
            </a:br>
            <a:endParaRPr lang="en-US" sz="1050" dirty="0"/>
          </a:p>
          <a:p>
            <a:endParaRPr lang="en-US" dirty="0"/>
          </a:p>
          <a:p>
            <a:endParaRPr lang="en-US" dirty="0"/>
          </a:p>
        </p:txBody>
      </p:sp>
      <p:sp>
        <p:nvSpPr>
          <p:cNvPr id="4" name="Slide Number Placeholder 3"/>
          <p:cNvSpPr>
            <a:spLocks noGrp="1"/>
          </p:cNvSpPr>
          <p:nvPr>
            <p:ph type="sldNum" sz="quarter" idx="10"/>
          </p:nvPr>
        </p:nvSpPr>
        <p:spPr/>
        <p:txBody>
          <a:bodyPr/>
          <a:lstStyle/>
          <a:p>
            <a:fld id="{122B2F89-C7B0-4E8D-A347-4C48F5F54DF4}" type="slidenum">
              <a:rPr lang="en-US" smtClean="0"/>
              <a:t>2</a:t>
            </a:fld>
            <a:endParaRPr lang="en-US"/>
          </a:p>
        </p:txBody>
      </p:sp>
    </p:spTree>
    <p:extLst>
      <p:ext uri="{BB962C8B-B14F-4D97-AF65-F5344CB8AC3E}">
        <p14:creationId xmlns:p14="http://schemas.microsoft.com/office/powerpoint/2010/main" val="37868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What is partially structured recruitment (PSR)? </a:t>
            </a:r>
          </a:p>
          <a:p>
            <a:pPr lvl="0"/>
            <a:r>
              <a:rPr lang="en-US" sz="1100" kern="1200" dirty="0">
                <a:solidFill>
                  <a:schemeClr val="tx1"/>
                </a:solidFill>
                <a:effectLst/>
                <a:latin typeface="+mn-lt"/>
                <a:ea typeface="+mn-ea"/>
                <a:cs typeface="+mn-cs"/>
              </a:rPr>
              <a:t>Partially</a:t>
            </a:r>
            <a:r>
              <a:rPr lang="en-US" sz="1100" kern="1200" baseline="0" dirty="0">
                <a:solidFill>
                  <a:schemeClr val="tx1"/>
                </a:solidFill>
                <a:effectLst/>
                <a:latin typeface="+mn-lt"/>
                <a:ea typeface="+mn-ea"/>
                <a:cs typeface="+mn-cs"/>
              </a:rPr>
              <a:t> Structured Recruitment, or PSR, is a r</a:t>
            </a:r>
            <a:r>
              <a:rPr lang="en-US" sz="1100" kern="1200" dirty="0">
                <a:solidFill>
                  <a:schemeClr val="tx1"/>
                </a:solidFill>
                <a:effectLst/>
                <a:latin typeface="+mn-lt"/>
                <a:ea typeface="+mn-ea"/>
                <a:cs typeface="+mn-cs"/>
              </a:rPr>
              <a:t>elaxed structure of recruitment.</a:t>
            </a:r>
            <a:r>
              <a:rPr lang="en-US" sz="1100" kern="1200" baseline="0" dirty="0">
                <a:solidFill>
                  <a:schemeClr val="tx1"/>
                </a:solidFill>
                <a:effectLst/>
                <a:latin typeface="+mn-lt"/>
                <a:ea typeface="+mn-ea"/>
                <a:cs typeface="+mn-cs"/>
              </a:rPr>
              <a:t> The p</a:t>
            </a:r>
            <a:r>
              <a:rPr lang="en-US" sz="1100" kern="1200" dirty="0">
                <a:solidFill>
                  <a:schemeClr val="tx1"/>
                </a:solidFill>
                <a:effectLst/>
                <a:latin typeface="+mn-lt"/>
                <a:ea typeface="+mn-ea"/>
                <a:cs typeface="+mn-cs"/>
              </a:rPr>
              <a:t>rocess starts relaxed, and encourages those skeptical or non-joiners/ maybe joiners to become</a:t>
            </a:r>
            <a:r>
              <a:rPr lang="en-US" sz="1100" kern="1200" baseline="0" dirty="0">
                <a:solidFill>
                  <a:schemeClr val="tx1"/>
                </a:solidFill>
                <a:effectLst/>
                <a:latin typeface="+mn-lt"/>
                <a:ea typeface="+mn-ea"/>
                <a:cs typeface="+mn-cs"/>
              </a:rPr>
              <a:t> a part of the process. </a:t>
            </a:r>
            <a:r>
              <a:rPr lang="en-US" sz="1100" dirty="0"/>
              <a:t>It is ideal for Panhellenic communities looking for flexibility in recruitment scheduling and also increasing Panhellenic membership opportunities. </a:t>
            </a:r>
          </a:p>
          <a:p>
            <a:endParaRPr lang="en-US" sz="1100" dirty="0"/>
          </a:p>
          <a:p>
            <a:r>
              <a:rPr lang="en-US" sz="1100" dirty="0"/>
              <a:t>Panhellenic communities that possess the following qualities are ideal for using PSR. </a:t>
            </a:r>
          </a:p>
          <a:p>
            <a:endParaRPr lang="en-US" sz="1100" dirty="0"/>
          </a:p>
          <a:p>
            <a:r>
              <a:rPr lang="en-US" sz="1100" dirty="0"/>
              <a:t>Panhellenic characteristics: </a:t>
            </a:r>
          </a:p>
          <a:p>
            <a:pPr marL="171450" indent="-171450">
              <a:buFont typeface="Arial" panose="020B0604020202020204" pitchFamily="34" charset="0"/>
              <a:buChar char="•"/>
            </a:pPr>
            <a:r>
              <a:rPr lang="en-US" sz="1100" dirty="0"/>
              <a:t>Three or more NPC chapters. </a:t>
            </a:r>
          </a:p>
          <a:p>
            <a:pPr marL="171450" indent="-171450">
              <a:buFont typeface="Arial" panose="020B0604020202020204" pitchFamily="34" charset="0"/>
              <a:buChar char="•"/>
            </a:pPr>
            <a:r>
              <a:rPr lang="en-US" sz="1100" dirty="0"/>
              <a:t>Quota is 10-30 (if fully structured recruitment process is used). </a:t>
            </a:r>
          </a:p>
          <a:p>
            <a:pPr marL="171450" indent="-171450">
              <a:buFont typeface="Arial" panose="020B0604020202020204" pitchFamily="34" charset="0"/>
              <a:buChar char="•"/>
            </a:pPr>
            <a:r>
              <a:rPr lang="en-US" sz="1100" dirty="0"/>
              <a:t>Community may be losing chapters or needs more flexibility in the scheduling and implementation of recruitment events. </a:t>
            </a:r>
          </a:p>
          <a:p>
            <a:pPr marL="171450" indent="-171450">
              <a:buFont typeface="Arial" panose="020B0604020202020204" pitchFamily="34" charset="0"/>
              <a:buChar char="•"/>
            </a:pPr>
            <a:r>
              <a:rPr lang="en-US" sz="1100" dirty="0"/>
              <a:t>To gain interest in recruitment registration and participation in recruitment. </a:t>
            </a:r>
          </a:p>
          <a:p>
            <a:endParaRPr lang="en-US" sz="1100" dirty="0"/>
          </a:p>
          <a:p>
            <a:r>
              <a:rPr lang="en-US" sz="1100" dirty="0"/>
              <a:t>Campus characteristics: </a:t>
            </a:r>
          </a:p>
          <a:p>
            <a:pPr marL="171450" indent="-171450">
              <a:buFont typeface="Arial" panose="020B0604020202020204" pitchFamily="34" charset="0"/>
              <a:buChar char="•"/>
            </a:pPr>
            <a:r>
              <a:rPr lang="en-US" sz="1100" dirty="0"/>
              <a:t>Pool of potential new members (PNMs) initially interested in sorority membership is large enough for a central planning process. </a:t>
            </a:r>
          </a:p>
          <a:p>
            <a:pPr marL="171450" indent="-171450">
              <a:buFont typeface="Arial" panose="020B0604020202020204" pitchFamily="34" charset="0"/>
              <a:buChar char="•"/>
            </a:pPr>
            <a:r>
              <a:rPr lang="en-US" sz="1100" dirty="0"/>
              <a:t>Fully structured recruitment presents a barrier in converting the interested women into members (large withdrawal rates). </a:t>
            </a:r>
          </a:p>
          <a:p>
            <a:pPr marL="171450" indent="-171450">
              <a:buFont typeface="Arial" panose="020B0604020202020204" pitchFamily="34" charset="0"/>
              <a:buChar char="•"/>
            </a:pPr>
            <a:r>
              <a:rPr lang="en-US" sz="1100" dirty="0"/>
              <a:t>PSR would allow for the creation of a relaxed start to recruitment that may attract more women who may have been "unlikely" or "maybe" joiners.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9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So why would a College Panhellenic consider PSR?</a:t>
            </a:r>
          </a:p>
          <a:p>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PSR </a:t>
            </a:r>
            <a:r>
              <a:rPr lang="en-US" sz="1100" kern="1200" dirty="0">
                <a:solidFill>
                  <a:schemeClr val="tx1"/>
                </a:solidFill>
                <a:effectLst/>
                <a:latin typeface="+mn-lt"/>
                <a:ea typeface="+mn-ea"/>
                <a:cs typeface="+mn-cs"/>
              </a:rPr>
              <a:t>may interest potential new members (PNMs) that would otherwise be intimidated/less likely to participate in more structured recruitment process.</a:t>
            </a:r>
          </a:p>
          <a:p>
            <a:endParaRPr lang="en-US" sz="1100" b="1"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PSR</a:t>
            </a:r>
            <a:r>
              <a:rPr lang="en-US" sz="1100" kern="1200" dirty="0">
                <a:solidFill>
                  <a:schemeClr val="tx1"/>
                </a:solidFill>
                <a:effectLst/>
                <a:latin typeface="+mn-lt"/>
                <a:ea typeface="+mn-ea"/>
                <a:cs typeface="+mn-cs"/>
              </a:rPr>
              <a:t> provides the time and ability to recruit PNMs to the recruitment process.</a:t>
            </a:r>
            <a:r>
              <a:rPr lang="en-US" sz="1100" kern="1200" baseline="0" dirty="0">
                <a:solidFill>
                  <a:schemeClr val="tx1"/>
                </a:solidFill>
                <a:effectLst/>
                <a:latin typeface="+mn-lt"/>
                <a:ea typeface="+mn-ea"/>
                <a:cs typeface="+mn-cs"/>
              </a:rPr>
              <a:t> It allows for m</a:t>
            </a:r>
            <a:r>
              <a:rPr lang="en-US" sz="1100" kern="1200" dirty="0">
                <a:solidFill>
                  <a:schemeClr val="tx1"/>
                </a:solidFill>
                <a:effectLst/>
                <a:latin typeface="+mn-lt"/>
                <a:ea typeface="+mn-ea"/>
                <a:cs typeface="+mn-cs"/>
              </a:rPr>
              <a:t>ore natural relationship building to take place during the recruitment process since the rounds may not have time limitations (although</a:t>
            </a:r>
            <a:r>
              <a:rPr lang="en-US" sz="1100" kern="1200" baseline="0" dirty="0">
                <a:solidFill>
                  <a:schemeClr val="tx1"/>
                </a:solidFill>
                <a:effectLst/>
                <a:latin typeface="+mn-lt"/>
                <a:ea typeface="+mn-ea"/>
                <a:cs typeface="+mn-cs"/>
              </a:rPr>
              <a:t> they certainly can depending on what the College Panhellenic decides). But overall, t</a:t>
            </a:r>
            <a:r>
              <a:rPr lang="en-US" sz="1100" kern="1200" dirty="0">
                <a:solidFill>
                  <a:schemeClr val="tx1"/>
                </a:solidFill>
                <a:effectLst/>
                <a:latin typeface="+mn-lt"/>
                <a:ea typeface="+mn-ea"/>
                <a:cs typeface="+mn-cs"/>
              </a:rPr>
              <a:t>here is less regulation by the College Panhellenic</a:t>
            </a:r>
            <a:r>
              <a:rPr lang="en-US" sz="1100" kern="1200" baseline="0" dirty="0">
                <a:solidFill>
                  <a:schemeClr val="tx1"/>
                </a:solidFill>
                <a:effectLst/>
                <a:latin typeface="+mn-lt"/>
                <a:ea typeface="+mn-ea"/>
                <a:cs typeface="+mn-cs"/>
              </a:rPr>
              <a:t> and c</a:t>
            </a:r>
            <a:r>
              <a:rPr lang="en-US" sz="1100" kern="1200" dirty="0">
                <a:solidFill>
                  <a:schemeClr val="tx1"/>
                </a:solidFill>
                <a:effectLst/>
                <a:latin typeface="+mn-lt"/>
                <a:ea typeface="+mn-ea"/>
                <a:cs typeface="+mn-cs"/>
              </a:rPr>
              <a:t>hapters are able to approach their recruitment events on their own and have more flexibility. </a:t>
            </a: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PSR</a:t>
            </a:r>
            <a:r>
              <a:rPr lang="en-US" sz="1100" kern="1200" dirty="0">
                <a:solidFill>
                  <a:schemeClr val="tx1"/>
                </a:solidFill>
                <a:effectLst/>
                <a:latin typeface="+mn-lt"/>
                <a:ea typeface="+mn-ea"/>
                <a:cs typeface="+mn-cs"/>
              </a:rPr>
              <a:t> may</a:t>
            </a:r>
            <a:r>
              <a:rPr lang="en-US" sz="1100" kern="1200" baseline="0" dirty="0">
                <a:solidFill>
                  <a:schemeClr val="tx1"/>
                </a:solidFill>
                <a:effectLst/>
                <a:latin typeface="+mn-lt"/>
                <a:ea typeface="+mn-ea"/>
                <a:cs typeface="+mn-cs"/>
              </a:rPr>
              <a:t> allow</a:t>
            </a:r>
            <a:r>
              <a:rPr lang="en-US" sz="1100" kern="1200" dirty="0">
                <a:solidFill>
                  <a:schemeClr val="tx1"/>
                </a:solidFill>
                <a:effectLst/>
                <a:latin typeface="+mn-lt"/>
                <a:ea typeface="+mn-ea"/>
                <a:cs typeface="+mn-cs"/>
              </a:rPr>
              <a:t> flexibility to those students who work or who participate in other campus activities to still participate in recruitment based on more flexible schedules designed by the Panhellenic or chapters. With the options for virtual recruitment as part of the process, PSR offers the ability to more easily reach virtual students who may be in different locations or time zones.</a:t>
            </a:r>
            <a:r>
              <a:rPr lang="en-US" sz="1100" kern="1200" baseline="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With </a:t>
            </a:r>
            <a:r>
              <a:rPr lang="en-US" sz="1100" b="1" kern="1200" dirty="0">
                <a:solidFill>
                  <a:schemeClr val="tx1"/>
                </a:solidFill>
                <a:effectLst/>
                <a:latin typeface="+mn-lt"/>
                <a:ea typeface="+mn-ea"/>
                <a:cs typeface="+mn-cs"/>
              </a:rPr>
              <a:t>PSR</a:t>
            </a:r>
            <a:r>
              <a:rPr lang="en-US" sz="1100" kern="1200" dirty="0">
                <a:solidFill>
                  <a:schemeClr val="tx1"/>
                </a:solidFill>
                <a:effectLst/>
                <a:latin typeface="+mn-lt"/>
                <a:ea typeface="+mn-ea"/>
                <a:cs typeface="+mn-cs"/>
              </a:rPr>
              <a:t> (vs CR or COB), PNMs meet all chapters and this can help PNMs understand/explore their options.</a:t>
            </a:r>
          </a:p>
          <a:p>
            <a:pPr lvl="0"/>
            <a:endParaRPr lang="en-US" sz="1100" kern="1200" dirty="0">
              <a:solidFill>
                <a:schemeClr val="tx1"/>
              </a:solidFill>
              <a:effectLst/>
              <a:latin typeface="+mn-lt"/>
              <a:ea typeface="+mn-ea"/>
              <a:cs typeface="+mn-cs"/>
            </a:endParaRPr>
          </a:p>
          <a:p>
            <a:pPr lvl="0"/>
            <a:r>
              <a:rPr lang="en-US" sz="1100" b="1" kern="1200" dirty="0">
                <a:solidFill>
                  <a:schemeClr val="tx1"/>
                </a:solidFill>
                <a:effectLst/>
                <a:latin typeface="+mn-lt"/>
                <a:ea typeface="+mn-ea"/>
                <a:cs typeface="+mn-cs"/>
              </a:rPr>
              <a:t>PSR</a:t>
            </a:r>
            <a:r>
              <a:rPr lang="en-US" sz="1100" kern="1200" dirty="0">
                <a:solidFill>
                  <a:schemeClr val="tx1"/>
                </a:solidFill>
                <a:effectLst/>
                <a:latin typeface="+mn-lt"/>
                <a:ea typeface="+mn-ea"/>
                <a:cs typeface="+mn-cs"/>
              </a:rPr>
              <a:t> will more than likely be more budget friendly, allowing the College Panhellenic and member organizations to reduce costs.</a:t>
            </a:r>
          </a:p>
          <a:p>
            <a:pPr lvl="0"/>
            <a:r>
              <a:rPr lang="en-US" sz="11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73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A few more details about PSR:</a:t>
            </a:r>
          </a:p>
          <a:p>
            <a:endParaRPr lang="en-US" sz="1100" b="1" kern="1200" dirty="0">
              <a:solidFill>
                <a:schemeClr val="tx1"/>
              </a:solidFill>
              <a:effectLst/>
              <a:latin typeface="+mn-lt"/>
              <a:ea typeface="+mn-ea"/>
              <a:cs typeface="+mn-cs"/>
            </a:endParaRPr>
          </a:p>
          <a:p>
            <a:r>
              <a:rPr lang="en-US" sz="1100" b="1" dirty="0"/>
              <a:t>Marketing</a:t>
            </a:r>
            <a:r>
              <a:rPr lang="en-US" sz="1100" dirty="0"/>
              <a:t>: A professional approach is extremely important even if the structure is more casual. Panhellenics often find it very insightful to complete the marketing assessment (found in the NPC Manual of Information) to understand why a community is no longer drawing interest as it once did. Panhellenic should seek to attract all those who might be interested in joining, the “maybe joiners” as well as those who may not have considered it before, often referred to as “non-likely joiners.” It is important to note any extended “silence” period outside of Strict Silence observed between the end of preference events and bid distribution should be eliminated, and Positive Panhellenic contact shall be advocated at all other times to promote the sorority experience. </a:t>
            </a:r>
          </a:p>
          <a:p>
            <a:endParaRPr lang="en-US" sz="1100" dirty="0"/>
          </a:p>
          <a:p>
            <a:r>
              <a:rPr lang="en-US" sz="1100" b="1" dirty="0"/>
              <a:t>Registration</a:t>
            </a:r>
            <a:r>
              <a:rPr lang="en-US" sz="1100" dirty="0"/>
              <a:t>: Registration is simplified and kept open as long as possible, often beyond the open house round. There is encouragement of those who are registered to bring friends. A campus should make it as easy as possible for potential new members to participate. </a:t>
            </a:r>
          </a:p>
          <a:p>
            <a:endParaRPr lang="en-US" sz="1100" dirty="0"/>
          </a:p>
          <a:p>
            <a:r>
              <a:rPr lang="en-US" sz="1100" dirty="0"/>
              <a:t>Orientation is also very important to this style of recruitment and the Panhellenic should implement multiple events in different locations to stimulate interest. These events are more than providing rules and schedules - they provide an important way to make connections and increase interest in participating in recruitment.</a:t>
            </a:r>
          </a:p>
          <a:p>
            <a:endParaRPr lang="en-US" sz="1100" dirty="0"/>
          </a:p>
          <a:p>
            <a:r>
              <a:rPr lang="en-US" sz="1100" b="1" dirty="0"/>
              <a:t>Recruitment</a:t>
            </a:r>
            <a:r>
              <a:rPr lang="en-US" sz="1100" b="1" baseline="0" dirty="0"/>
              <a:t> schedule</a:t>
            </a:r>
            <a:r>
              <a:rPr lang="en-US" sz="1100" baseline="0" dirty="0"/>
              <a:t>: We will talk more about this in just a few minutes!</a:t>
            </a:r>
          </a:p>
          <a:p>
            <a:endParaRPr lang="en-US" sz="1100" baseline="0" dirty="0"/>
          </a:p>
          <a:p>
            <a:r>
              <a:rPr lang="en-US" sz="1100" b="1" dirty="0"/>
              <a:t>Release figures</a:t>
            </a:r>
            <a:r>
              <a:rPr lang="en-US" sz="1100" dirty="0"/>
              <a:t>: If a traditional event or events are used (meaning an invitational round or rounds), NPC Release Figure Methodology (RFM) is implemented. If RFM is used, the Panhellenic must use a recommended RFM format. If traditional rounds (meaning no invitational rounds) are not used, then a custom approach managed by an RFM specialist is advisable. </a:t>
            </a:r>
          </a:p>
          <a:p>
            <a:endParaRPr lang="en-US" sz="1100" dirty="0"/>
          </a:p>
          <a:p>
            <a:r>
              <a:rPr lang="en-US" sz="1100" b="1" dirty="0"/>
              <a:t>Bid matching</a:t>
            </a:r>
            <a:r>
              <a:rPr lang="en-US" sz="1100" dirty="0"/>
              <a:t>: Bid matching is done with partially structured recruitment. To allow for bid matching to take place, at least one invitational round must be hosted. (This is typically a preference round.)</a:t>
            </a:r>
          </a:p>
          <a:p>
            <a:endParaRPr lang="en-US" sz="1100" dirty="0"/>
          </a:p>
          <a:p>
            <a:r>
              <a:rPr lang="en-US" sz="1100" b="1" dirty="0"/>
              <a:t>Total</a:t>
            </a:r>
            <a:r>
              <a:rPr lang="en-US" sz="1100" dirty="0"/>
              <a:t>: Chapters may pledge to quota and/or up to total through continuous open bidding (COB). </a:t>
            </a:r>
            <a:endParaRPr lang="en-US" sz="11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61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of recruitment is determined by the Panhellenic Council. Recruitment events are scheduled with flexibility in mind so PNMs will not withdraw due to the scheduling format. It is suggested that a College Panhellenic</a:t>
            </a:r>
            <a:r>
              <a:rPr lang="en-US" baseline="0" dirty="0"/>
              <a:t> would h</a:t>
            </a:r>
            <a:r>
              <a:rPr lang="en-US" dirty="0"/>
              <a:t>old initial events in neutral on-campus locations with representatives from all NPC organizations, if possible.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of Tabling and Meet &amp; Greets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Tabling: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Tabling is a great way to market your sorority to the general public to bring about awareness of an upcoming event or recruitment opportunities.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Tabling is seen as a first step to garner interest in PNMs, to collect contact information, and invite PNMs to upcoming recruitment opportunities. </a:t>
            </a:r>
          </a:p>
          <a:p>
            <a:pPr lvl="1"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Meet &amp; Greet:</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Hosting a “Meet &amp; Greet” session for your sorority is geared towards PNMs that may have shown an initial interest in</a:t>
            </a:r>
            <a:r>
              <a:rPr lang="en-US" sz="1200" kern="1200" baseline="0" dirty="0">
                <a:solidFill>
                  <a:schemeClr val="tx1"/>
                </a:solidFill>
                <a:effectLst/>
                <a:latin typeface="+mn-lt"/>
                <a:ea typeface="+mn-ea"/>
                <a:cs typeface="+mn-cs"/>
              </a:rPr>
              <a:t> sorority</a:t>
            </a:r>
            <a:r>
              <a:rPr lang="en-US" sz="1200" kern="1200" dirty="0">
                <a:solidFill>
                  <a:schemeClr val="tx1"/>
                </a:solidFill>
                <a:effectLst/>
                <a:latin typeface="+mn-lt"/>
                <a:ea typeface="+mn-ea"/>
                <a:cs typeface="+mn-cs"/>
              </a:rPr>
              <a:t> Life, but are wanting to learn more specifics.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Meet &amp; Greets are often considered a second step/connection with PNMs. The first connection could be from a variety of touch-points, such as tabling, flyers, invitations, social media, etc.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These can be hosted in either large or small gatherings and have a social or a professional approach.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These gatherings can be for the entire Panhellenic Community or individual chapters.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Along with getting to know the PNMs better, chapters should set aside time for discussions around financial transparency, time expectations and the benefits of sorority membership. </a:t>
            </a:r>
          </a:p>
          <a:p>
            <a:endParaRPr lang="en-US" dirty="0"/>
          </a:p>
          <a:p>
            <a:r>
              <a:rPr lang="en-US" dirty="0"/>
              <a:t>Choose Your Own Adventure: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some flexibility in how you plan the first couple events, as it will likely look different for different campuses.</a:t>
            </a:r>
            <a:r>
              <a:rPr lang="en-US" sz="1200" kern="1200" baseline="0" dirty="0">
                <a:solidFill>
                  <a:schemeClr val="tx1"/>
                </a:solidFill>
                <a:effectLst/>
                <a:latin typeface="+mn-lt"/>
                <a:ea typeface="+mn-ea"/>
                <a:cs typeface="+mn-cs"/>
              </a:rPr>
              <a:t> You should </a:t>
            </a:r>
            <a:r>
              <a:rPr lang="en-US" sz="1200" kern="1200" dirty="0">
                <a:solidFill>
                  <a:schemeClr val="tx1"/>
                </a:solidFill>
                <a:effectLst/>
                <a:latin typeface="+mn-lt"/>
                <a:ea typeface="+mn-ea"/>
                <a:cs typeface="+mn-cs"/>
              </a:rPr>
              <a:t>plan based on what works for your students … whether</a:t>
            </a:r>
            <a:r>
              <a:rPr lang="en-US" sz="1200" kern="1200" baseline="0" dirty="0">
                <a:solidFill>
                  <a:schemeClr val="tx1"/>
                </a:solidFill>
                <a:effectLst/>
                <a:latin typeface="+mn-lt"/>
                <a:ea typeface="+mn-ea"/>
                <a:cs typeface="+mn-cs"/>
              </a:rPr>
              <a:t> it is planning </a:t>
            </a:r>
            <a:r>
              <a:rPr lang="en-US" sz="1200" kern="1200" dirty="0">
                <a:solidFill>
                  <a:schemeClr val="tx1"/>
                </a:solidFill>
                <a:effectLst/>
                <a:latin typeface="+mn-lt"/>
                <a:ea typeface="+mn-ea"/>
                <a:cs typeface="+mn-cs"/>
              </a:rPr>
              <a:t>open houses versus tabling versus meet &amp; greets will depend</a:t>
            </a:r>
            <a:r>
              <a:rPr lang="en-US" sz="1200" kern="1200" baseline="0" dirty="0">
                <a:solidFill>
                  <a:schemeClr val="tx1"/>
                </a:solidFill>
                <a:effectLst/>
                <a:latin typeface="+mn-lt"/>
                <a:ea typeface="+mn-ea"/>
                <a:cs typeface="+mn-cs"/>
              </a:rPr>
              <a:t> on the type of campus and its students.</a:t>
            </a:r>
            <a:endParaRPr lang="en-US" dirty="0"/>
          </a:p>
          <a:p>
            <a:endParaRPr lang="en-US" dirty="0"/>
          </a:p>
        </p:txBody>
      </p:sp>
      <p:sp>
        <p:nvSpPr>
          <p:cNvPr id="4" name="Slide Number Placeholder 3"/>
          <p:cNvSpPr>
            <a:spLocks noGrp="1"/>
          </p:cNvSpPr>
          <p:nvPr>
            <p:ph type="sldNum" sz="quarter" idx="10"/>
          </p:nvPr>
        </p:nvSpPr>
        <p:spPr/>
        <p:txBody>
          <a:bodyPr/>
          <a:lstStyle/>
          <a:p>
            <a:fld id="{122B2F89-C7B0-4E8D-A347-4C48F5F54DF4}" type="slidenum">
              <a:rPr lang="en-US" smtClean="0"/>
              <a:t>6</a:t>
            </a:fld>
            <a:endParaRPr lang="en-US"/>
          </a:p>
        </p:txBody>
      </p:sp>
    </p:spTree>
    <p:extLst>
      <p:ext uri="{BB962C8B-B14F-4D97-AF65-F5344CB8AC3E}">
        <p14:creationId xmlns:p14="http://schemas.microsoft.com/office/powerpoint/2010/main" val="98971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very basic example schedule in a </a:t>
            </a:r>
            <a:r>
              <a:rPr lang="en-US" baseline="0" dirty="0"/>
              <a:t>3-3-2 format. There are several times available for each round, allowing for flexibility for students to attend at a time that works for them. With this schedule, selections were made after sisterhood and philanthropy day. </a:t>
            </a:r>
            <a:endParaRPr lang="en-US" dirty="0"/>
          </a:p>
        </p:txBody>
      </p:sp>
      <p:sp>
        <p:nvSpPr>
          <p:cNvPr id="4" name="Slide Number Placeholder 3"/>
          <p:cNvSpPr>
            <a:spLocks noGrp="1"/>
          </p:cNvSpPr>
          <p:nvPr>
            <p:ph type="sldNum" sz="quarter" idx="10"/>
          </p:nvPr>
        </p:nvSpPr>
        <p:spPr/>
        <p:txBody>
          <a:bodyPr/>
          <a:lstStyle/>
          <a:p>
            <a:fld id="{122B2F89-C7B0-4E8D-A347-4C48F5F54DF4}" type="slidenum">
              <a:rPr lang="en-US" smtClean="0"/>
              <a:t>7</a:t>
            </a:fld>
            <a:endParaRPr lang="en-US"/>
          </a:p>
        </p:txBody>
      </p:sp>
    </p:spTree>
    <p:extLst>
      <p:ext uri="{BB962C8B-B14F-4D97-AF65-F5344CB8AC3E}">
        <p14:creationId xmlns:p14="http://schemas.microsoft.com/office/powerpoint/2010/main" val="51454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much more detailed and drawn out</a:t>
            </a:r>
            <a:r>
              <a:rPr lang="en-US" baseline="0" dirty="0"/>
              <a:t> schedule and is an RFM format of a 3-3-3-2. Again, selections would only be made on the last day of 3 events for the chapters and PNMs before attending preference events. </a:t>
            </a:r>
          </a:p>
          <a:p>
            <a:endParaRPr lang="en-US" baseline="0" dirty="0"/>
          </a:p>
          <a:p>
            <a:r>
              <a:rPr lang="en-US" baseline="0" dirty="0"/>
              <a:t>This specific campus also decided to use ICS for registration only and then hand bid matched following their preference </a:t>
            </a:r>
            <a:r>
              <a:rPr lang="en-US" baseline="0" dirty="0" smtClean="0"/>
              <a:t>events; however, </a:t>
            </a:r>
            <a:r>
              <a:rPr lang="en-US" baseline="0" dirty="0"/>
              <a:t>when using RFM</a:t>
            </a:r>
            <a:r>
              <a:rPr lang="en-US" baseline="0" dirty="0" smtClean="0"/>
              <a:t>, a software program such as </a:t>
            </a:r>
            <a:r>
              <a:rPr lang="en-US" baseline="0" dirty="0"/>
              <a:t>ICS or Campus Director should be </a:t>
            </a:r>
            <a:r>
              <a:rPr lang="en-US" baseline="0" dirty="0" smtClean="0"/>
              <a:t>used </a:t>
            </a:r>
            <a:r>
              <a:rPr lang="en-US" baseline="0" dirty="0"/>
              <a:t>for bid matching.</a:t>
            </a:r>
          </a:p>
          <a:p>
            <a:endParaRPr lang="en-US" baseline="0" dirty="0"/>
          </a:p>
          <a:p>
            <a:r>
              <a:rPr lang="en-US" baseline="0" dirty="0"/>
              <a:t>What you will notice is the number of touch points that the Panhellenic chapters have with PNMs in order to engage the “maybe joiners.” For the events on Sept. 6 and 7, women are highly encouraged to attend if they want to join a sorority, but if a PNM finds out about Panhellenic recruitment on Sept. 9 and attends an event that day, she can still be a part of the process and join an organization – which allows for a level of flexibility that fully structured recruitment doesn’t allow for. </a:t>
            </a:r>
            <a:endParaRPr lang="en-US" dirty="0"/>
          </a:p>
        </p:txBody>
      </p:sp>
      <p:sp>
        <p:nvSpPr>
          <p:cNvPr id="4" name="Slide Number Placeholder 3"/>
          <p:cNvSpPr>
            <a:spLocks noGrp="1"/>
          </p:cNvSpPr>
          <p:nvPr>
            <p:ph type="sldNum" sz="quarter" idx="10"/>
          </p:nvPr>
        </p:nvSpPr>
        <p:spPr/>
        <p:txBody>
          <a:bodyPr/>
          <a:lstStyle/>
          <a:p>
            <a:fld id="{122B2F89-C7B0-4E8D-A347-4C48F5F54DF4}" type="slidenum">
              <a:rPr lang="en-US" smtClean="0"/>
              <a:t>8</a:t>
            </a:fld>
            <a:endParaRPr lang="en-US"/>
          </a:p>
        </p:txBody>
      </p:sp>
    </p:spTree>
    <p:extLst>
      <p:ext uri="{BB962C8B-B14F-4D97-AF65-F5344CB8AC3E}">
        <p14:creationId xmlns:p14="http://schemas.microsoft.com/office/powerpoint/2010/main" val="194357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t>
            </a:r>
            <a:r>
              <a:rPr lang="en-US" sz="1100" b="1" kern="1200" dirty="0">
                <a:solidFill>
                  <a:schemeClr val="tx1"/>
                </a:solidFill>
                <a:effectLst/>
                <a:latin typeface="+mn-lt"/>
                <a:ea typeface="+mn-ea"/>
                <a:cs typeface="+mn-cs"/>
              </a:rPr>
              <a:t>anhellenic Participation/Involvement with PSR</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College Panhellenic will have less regulation over recruitment. There is more planning/ownership given to the individual chapters on the campus.</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It is important to discuss how to effectively communicate and counsel PNMs in this new style. </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How will recruitment counselor training and process change? The </a:t>
            </a:r>
            <a:r>
              <a:rPr lang="en-US" sz="1100" dirty="0"/>
              <a:t>Panhellenic should train recruitment counselors to sustain contact with PNMs, retain their interest in recruitment and improve retention.</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Panhellenics need resources and schedule samples in order to choose what makes the most sense for the campus. A Panhellenic will look at their individual numbers and their schedule to make ensure a new PSR schedule will work for their campus. An RFM Specialist and/or area advisor should be able to assist a Panhellenic with attaining these resources.</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Again, a simplified registration is suggested. College Panhellenics should keep a centralized registration open as long as possible even beyond the start of recruitment. </a:t>
            </a:r>
            <a:r>
              <a:rPr lang="en-US" sz="1600" kern="1200" dirty="0">
                <a:solidFill>
                  <a:schemeClr val="tx1"/>
                </a:solidFill>
                <a:effectLst/>
                <a:latin typeface="+mn-lt"/>
                <a:ea typeface="+mn-ea"/>
                <a:cs typeface="+mn-cs"/>
              </a:rPr>
              <a:t>PSR can use registration or an interest list in order to allow PNMs on campus to reach out to the FSL office and share her interest in being a part of this more relaxed process.</a:t>
            </a:r>
          </a:p>
          <a:p>
            <a:pPr marL="0" lvl="0" indent="0">
              <a:buFont typeface="Arial" panose="020B0604020202020204" pitchFamily="34" charset="0"/>
              <a:buNone/>
            </a:pPr>
            <a:r>
              <a:rPr lang="en-US" sz="1600" dirty="0"/>
              <a:t> </a:t>
            </a:r>
            <a:endParaRPr lang="en-US" sz="1100" kern="1200" dirty="0">
              <a:solidFill>
                <a:schemeClr val="tx1"/>
              </a:solidFill>
              <a:effectLst/>
              <a:latin typeface="+mn-lt"/>
              <a:ea typeface="+mn-ea"/>
              <a:cs typeface="+mn-cs"/>
            </a:endParaRPr>
          </a:p>
          <a:p>
            <a:endParaRPr lang="en-US" dirty="0"/>
          </a:p>
          <a:p>
            <a:endParaRPr lang="en-US" dirty="0"/>
          </a:p>
          <a:p>
            <a:r>
              <a:rPr lang="en-US" sz="1100" b="1" kern="1200" dirty="0">
                <a:solidFill>
                  <a:schemeClr val="tx1"/>
                </a:solidFill>
                <a:effectLst/>
                <a:latin typeface="+mn-lt"/>
                <a:ea typeface="+mn-ea"/>
                <a:cs typeface="+mn-cs"/>
              </a:rPr>
              <a:t>Another very important consideration with PSR:</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PSR can take more time and more work…lots of time and energy will be spent in marketing the sorority experience, before and as the recruitment process begins. But this time and energy spent, can provide for increased interest in a sorority experience on a campus and provide for long term sustainability and growth of the sorority community. </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AE24B-1171-2D46-AC3B-90B0938FDD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6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9572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388379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30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30405"/>
            <a:ext cx="1971675" cy="5018049"/>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730405"/>
            <a:ext cx="5800725" cy="501804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724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7"/>
            <a:ext cx="6858000" cy="1655763"/>
          </a:xfrm>
        </p:spPr>
        <p:txBody>
          <a:bodyPr/>
          <a:lstStyle>
            <a:lvl1pPr marL="0" indent="0" algn="ctr">
              <a:buNone/>
              <a:defRPr sz="240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54933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387822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21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5"/>
            <a:ext cx="7886700" cy="1119960"/>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6967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3961859"/>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3961859"/>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7363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6"/>
            <a:ext cx="3868340" cy="3232227"/>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2" y="2505076"/>
            <a:ext cx="3887391" cy="3232227"/>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305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04524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59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7"/>
            <a:ext cx="4629150" cy="476660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696629"/>
          </a:xfrm>
        </p:spPr>
        <p:txBody>
          <a:bodyPr/>
          <a:lstStyle>
            <a:lvl1pPr marL="0" indent="0">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22562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387822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092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7"/>
            <a:ext cx="4629150" cy="4766603"/>
          </a:xfrm>
        </p:spPr>
        <p:txBody>
          <a:bodyPr anchor="t"/>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696629"/>
          </a:xfrm>
        </p:spPr>
        <p:txBody>
          <a:bodyPr/>
          <a:lstStyle>
            <a:lvl1pPr marL="0" indent="0">
              <a:buNone/>
              <a:defRPr sz="1600">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257851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6"/>
            <a:ext cx="7886700" cy="388379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752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30406"/>
            <a:ext cx="1971675" cy="5018049"/>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2" y="730406"/>
            <a:ext cx="5800725" cy="5018049"/>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787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5"/>
            <a:ext cx="7886700" cy="1119960"/>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8356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6"/>
            <a:ext cx="3886200" cy="3961858"/>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3961859"/>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23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232227"/>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232227"/>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836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1416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42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76660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69662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69537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766603"/>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69662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27785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70560"/>
            <a:ext cx="7886700" cy="1020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336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900" t="12548" r="5566" b="78803"/>
          <a:stretch/>
        </p:blipFill>
        <p:spPr>
          <a:xfrm>
            <a:off x="4673749" y="1151"/>
            <a:ext cx="4470251" cy="593015"/>
          </a:xfrm>
          <a:prstGeom prst="rect">
            <a:avLst/>
          </a:prstGeom>
        </p:spPr>
      </p:pic>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5651" t="21388" r="5471" b="69804"/>
          <a:stretch/>
        </p:blipFill>
        <p:spPr>
          <a:xfrm>
            <a:off x="542361" y="0"/>
            <a:ext cx="4437529" cy="603997"/>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5651" t="21388" r="5471" b="69804"/>
          <a:stretch/>
        </p:blipFill>
        <p:spPr>
          <a:xfrm>
            <a:off x="-652108" y="0"/>
            <a:ext cx="4437529" cy="603997"/>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5102" y="5901614"/>
            <a:ext cx="1251954" cy="820569"/>
          </a:xfrm>
          <a:prstGeom prst="rect">
            <a:avLst/>
          </a:prstGeom>
        </p:spPr>
      </p:pic>
    </p:spTree>
    <p:extLst>
      <p:ext uri="{BB962C8B-B14F-4D97-AF65-F5344CB8AC3E}">
        <p14:creationId xmlns:p14="http://schemas.microsoft.com/office/powerpoint/2010/main" val="3788059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94216C"/>
          </a:solidFill>
          <a:latin typeface="Arial" panose="020B0604020202020204" pitchFamily="34" charset="0"/>
          <a:ea typeface="Zilla Slab"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Zilla Slab"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Zilla Slab"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Zilla Slab"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Zilla Slab"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Zilla Slab"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70561"/>
            <a:ext cx="7886700" cy="1020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336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4900" t="12548" r="5566" b="78803"/>
          <a:stretch/>
        </p:blipFill>
        <p:spPr>
          <a:xfrm>
            <a:off x="4673751" y="1153"/>
            <a:ext cx="4470251" cy="593015"/>
          </a:xfrm>
          <a:prstGeom prst="rect">
            <a:avLst/>
          </a:prstGeom>
        </p:spPr>
      </p:pic>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5651" t="21388" r="5471" b="69804"/>
          <a:stretch/>
        </p:blipFill>
        <p:spPr>
          <a:xfrm>
            <a:off x="542363" y="0"/>
            <a:ext cx="4437529" cy="603997"/>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5651" t="21388" r="5471" b="69804"/>
          <a:stretch/>
        </p:blipFill>
        <p:spPr>
          <a:xfrm>
            <a:off x="-652108" y="0"/>
            <a:ext cx="4437529" cy="603997"/>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5102" y="5901616"/>
            <a:ext cx="1251954" cy="820569"/>
          </a:xfrm>
          <a:prstGeom prst="rect">
            <a:avLst/>
          </a:prstGeom>
        </p:spPr>
      </p:pic>
    </p:spTree>
    <p:extLst>
      <p:ext uri="{BB962C8B-B14F-4D97-AF65-F5344CB8AC3E}">
        <p14:creationId xmlns:p14="http://schemas.microsoft.com/office/powerpoint/2010/main" val="3167431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rgbClr val="94216C"/>
          </a:solidFill>
          <a:latin typeface="Arial" panose="020B0604020202020204" pitchFamily="34" charset="0"/>
          <a:ea typeface="Zilla Slab"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Zilla Slab" pitchFamily="2"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Zilla Slab" pitchFamily="2"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Zilla Slab" pitchFamily="2"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Zilla Slab" pitchFamily="2"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Zilla Slab" pitchFamily="2"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404939"/>
            <a:ext cx="7886700" cy="2852737"/>
          </a:xfrm>
        </p:spPr>
        <p:txBody>
          <a:bodyPr>
            <a:normAutofit/>
          </a:bodyPr>
          <a:lstStyle/>
          <a:p>
            <a:r>
              <a:rPr lang="en-US" sz="5400" dirty="0"/>
              <a:t>Options in NPC Recruitment Styles</a:t>
            </a:r>
            <a:br>
              <a:rPr lang="en-US" sz="5400" dirty="0"/>
            </a:br>
            <a:endParaRPr lang="en-US" sz="5400" dirty="0"/>
          </a:p>
        </p:txBody>
      </p:sp>
    </p:spTree>
    <p:extLst>
      <p:ext uri="{BB962C8B-B14F-4D97-AF65-F5344CB8AC3E}">
        <p14:creationId xmlns:p14="http://schemas.microsoft.com/office/powerpoint/2010/main" val="304011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49134" y="997133"/>
            <a:ext cx="8445731" cy="1020129"/>
          </a:xfrm>
        </p:spPr>
        <p:txBody>
          <a:bodyPr>
            <a:normAutofit fontScale="90000"/>
          </a:bodyPr>
          <a:lstStyle/>
          <a:p>
            <a:r>
              <a:rPr lang="en-US" dirty="0"/>
              <a:t>Campuses Using Partially Structured Recruitment (PSR)</a:t>
            </a:r>
          </a:p>
        </p:txBody>
      </p:sp>
      <p:sp>
        <p:nvSpPr>
          <p:cNvPr id="3" name="Content Placeholder 2">
            <a:extLst>
              <a:ext uri="{FF2B5EF4-FFF2-40B4-BE49-F238E27FC236}">
                <a16:creationId xmlns:a16="http://schemas.microsoft.com/office/drawing/2014/main" id="{C6130A68-D6E7-4B41-A26F-0EAE5D9BDE36}"/>
              </a:ext>
            </a:extLst>
          </p:cNvPr>
          <p:cNvSpPr>
            <a:spLocks noGrp="1"/>
          </p:cNvSpPr>
          <p:nvPr>
            <p:ph idx="1"/>
          </p:nvPr>
        </p:nvSpPr>
        <p:spPr>
          <a:xfrm>
            <a:off x="465513" y="2596243"/>
            <a:ext cx="8196349" cy="3388920"/>
          </a:xfrm>
        </p:spPr>
        <p:txBody>
          <a:bodyPr>
            <a:normAutofit/>
          </a:bodyPr>
          <a:lstStyle/>
          <a:p>
            <a:pPr marL="0" indent="0">
              <a:buNone/>
            </a:pPr>
            <a:r>
              <a:rPr lang="en-US" dirty="0"/>
              <a:t>What are we seeing on campuses currently using PSR?</a:t>
            </a:r>
          </a:p>
          <a:p>
            <a:pPr marL="0" indent="0">
              <a:buNone/>
            </a:pPr>
            <a:endParaRPr lang="en-US" dirty="0"/>
          </a:p>
          <a:p>
            <a:pPr marL="0" indent="0">
              <a:buNone/>
            </a:pPr>
            <a:r>
              <a:rPr lang="en-US" dirty="0"/>
              <a:t>What if a College Panhellenic is interested in changing formats and wants to use PSR? </a:t>
            </a:r>
          </a:p>
        </p:txBody>
      </p:sp>
    </p:spTree>
    <p:extLst>
      <p:ext uri="{BB962C8B-B14F-4D97-AF65-F5344CB8AC3E}">
        <p14:creationId xmlns:p14="http://schemas.microsoft.com/office/powerpoint/2010/main" val="333018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32509" y="670561"/>
            <a:ext cx="8445731" cy="1020129"/>
          </a:xfrm>
        </p:spPr>
        <p:txBody>
          <a:bodyPr>
            <a:normAutofit fontScale="90000"/>
          </a:bodyPr>
          <a:lstStyle/>
          <a:p>
            <a:r>
              <a:rPr lang="en-US" dirty="0"/>
              <a:t>What is Continuous Recruitment (CR)? </a:t>
            </a:r>
          </a:p>
        </p:txBody>
      </p:sp>
      <p:sp>
        <p:nvSpPr>
          <p:cNvPr id="3" name="Content Placeholder 2">
            <a:extLst>
              <a:ext uri="{FF2B5EF4-FFF2-40B4-BE49-F238E27FC236}">
                <a16:creationId xmlns:a16="http://schemas.microsoft.com/office/drawing/2014/main" id="{C6130A68-D6E7-4B41-A26F-0EAE5D9BDE36}"/>
              </a:ext>
            </a:extLst>
          </p:cNvPr>
          <p:cNvSpPr>
            <a:spLocks noGrp="1"/>
          </p:cNvSpPr>
          <p:nvPr>
            <p:ph idx="1"/>
          </p:nvPr>
        </p:nvSpPr>
        <p:spPr>
          <a:xfrm>
            <a:off x="457199" y="1901952"/>
            <a:ext cx="8196349" cy="3948277"/>
          </a:xfrm>
        </p:spPr>
        <p:txBody>
          <a:bodyPr>
            <a:normAutofit fontScale="77500" lnSpcReduction="20000"/>
          </a:bodyPr>
          <a:lstStyle/>
          <a:p>
            <a:pPr marL="0" indent="0">
              <a:buNone/>
            </a:pPr>
            <a:r>
              <a:rPr lang="en-US" sz="3200" b="1" dirty="0"/>
              <a:t>Panhellenic Characteristics</a:t>
            </a:r>
          </a:p>
          <a:p>
            <a:r>
              <a:rPr lang="en-US" sz="3200" dirty="0"/>
              <a:t>NPC chapters on a campus number from 1 to 3</a:t>
            </a:r>
          </a:p>
          <a:p>
            <a:r>
              <a:rPr lang="en-US" sz="3200" dirty="0"/>
              <a:t>Quota is from 2 to 9</a:t>
            </a:r>
          </a:p>
          <a:p>
            <a:r>
              <a:rPr lang="en-US" sz="3200" dirty="0"/>
              <a:t>Chapters recruit as many through COB as through FSR and/or PSR</a:t>
            </a:r>
          </a:p>
          <a:p>
            <a:r>
              <a:rPr lang="en-US" sz="3200" dirty="0"/>
              <a:t>COB has been the preferred style of recruitment</a:t>
            </a:r>
          </a:p>
          <a:p>
            <a:pPr marL="0" indent="0">
              <a:buNone/>
            </a:pPr>
            <a:r>
              <a:rPr lang="en-US" sz="3200" b="1" dirty="0"/>
              <a:t>Campus Characteristics</a:t>
            </a:r>
          </a:p>
          <a:p>
            <a:r>
              <a:rPr lang="en-US" sz="3200" dirty="0"/>
              <a:t>Most women exhibit little interest in affiliation or have no plans to affiliate</a:t>
            </a:r>
          </a:p>
          <a:p>
            <a:r>
              <a:rPr lang="en-US" sz="3200" dirty="0"/>
              <a:t>PNMs are not interested in participating in a centrally planned recruitment process</a:t>
            </a:r>
          </a:p>
        </p:txBody>
      </p:sp>
    </p:spTree>
    <p:extLst>
      <p:ext uri="{BB962C8B-B14F-4D97-AF65-F5344CB8AC3E}">
        <p14:creationId xmlns:p14="http://schemas.microsoft.com/office/powerpoint/2010/main" val="317111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49134" y="1160419"/>
            <a:ext cx="8445731" cy="4032068"/>
          </a:xfrm>
        </p:spPr>
        <p:txBody>
          <a:bodyPr>
            <a:normAutofit/>
          </a:bodyPr>
          <a:lstStyle/>
          <a:p>
            <a:r>
              <a:rPr lang="en-US" dirty="0"/>
              <a:t>Why Would a Panhellenic Use Continuous Recruitment (CR)? </a:t>
            </a:r>
          </a:p>
        </p:txBody>
      </p:sp>
    </p:spTree>
    <p:extLst>
      <p:ext uri="{BB962C8B-B14F-4D97-AF65-F5344CB8AC3E}">
        <p14:creationId xmlns:p14="http://schemas.microsoft.com/office/powerpoint/2010/main" val="337517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32509" y="670561"/>
            <a:ext cx="8445731" cy="1020129"/>
          </a:xfrm>
        </p:spPr>
        <p:txBody>
          <a:bodyPr>
            <a:normAutofit fontScale="90000"/>
          </a:bodyPr>
          <a:lstStyle/>
          <a:p>
            <a:r>
              <a:rPr lang="en-US" dirty="0"/>
              <a:t>A Few More Details About Continuous Recruitment (CR)? </a:t>
            </a:r>
          </a:p>
        </p:txBody>
      </p:sp>
      <p:sp>
        <p:nvSpPr>
          <p:cNvPr id="3" name="Content Placeholder 2">
            <a:extLst>
              <a:ext uri="{FF2B5EF4-FFF2-40B4-BE49-F238E27FC236}">
                <a16:creationId xmlns:a16="http://schemas.microsoft.com/office/drawing/2014/main" id="{C6130A68-D6E7-4B41-A26F-0EAE5D9BDE36}"/>
              </a:ext>
            </a:extLst>
          </p:cNvPr>
          <p:cNvSpPr>
            <a:spLocks noGrp="1"/>
          </p:cNvSpPr>
          <p:nvPr>
            <p:ph idx="1"/>
          </p:nvPr>
        </p:nvSpPr>
        <p:spPr>
          <a:xfrm>
            <a:off x="473825" y="2024743"/>
            <a:ext cx="8196349" cy="3862449"/>
          </a:xfrm>
        </p:spPr>
        <p:txBody>
          <a:bodyPr>
            <a:normAutofit fontScale="92500" lnSpcReduction="20000"/>
          </a:bodyPr>
          <a:lstStyle/>
          <a:p>
            <a:r>
              <a:rPr lang="en-US" sz="3200" dirty="0"/>
              <a:t>Marketing</a:t>
            </a:r>
          </a:p>
          <a:p>
            <a:r>
              <a:rPr lang="en-US" sz="3200" dirty="0"/>
              <a:t>Registration</a:t>
            </a:r>
          </a:p>
          <a:p>
            <a:r>
              <a:rPr lang="en-US" sz="3200" dirty="0"/>
              <a:t>Schedule</a:t>
            </a:r>
          </a:p>
          <a:p>
            <a:r>
              <a:rPr lang="en-US" sz="3200" dirty="0"/>
              <a:t>Financial Transparency Program</a:t>
            </a:r>
          </a:p>
          <a:p>
            <a:r>
              <a:rPr lang="en-US" sz="3200" dirty="0"/>
              <a:t>Bid Day</a:t>
            </a:r>
          </a:p>
          <a:p>
            <a:r>
              <a:rPr lang="en-US" sz="3200" dirty="0"/>
              <a:t>RFM</a:t>
            </a:r>
          </a:p>
          <a:p>
            <a:r>
              <a:rPr lang="en-US" sz="3200" dirty="0"/>
              <a:t>Quota</a:t>
            </a:r>
          </a:p>
          <a:p>
            <a:r>
              <a:rPr lang="en-US" sz="3200" dirty="0"/>
              <a:t>Total</a:t>
            </a:r>
          </a:p>
        </p:txBody>
      </p:sp>
    </p:spTree>
    <p:extLst>
      <p:ext uri="{BB962C8B-B14F-4D97-AF65-F5344CB8AC3E}">
        <p14:creationId xmlns:p14="http://schemas.microsoft.com/office/powerpoint/2010/main" val="196456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Recruitment Style Assessment</a:t>
            </a:r>
          </a:p>
          <a:p>
            <a:r>
              <a:rPr lang="en-US" dirty="0"/>
              <a:t>Recruitment Style Decision-Making Maps</a:t>
            </a:r>
          </a:p>
          <a:p>
            <a:pPr lvl="1"/>
            <a:r>
              <a:rPr lang="en-US" dirty="0"/>
              <a:t>Partially Structured Recruitment</a:t>
            </a:r>
          </a:p>
          <a:p>
            <a:pPr lvl="1"/>
            <a:r>
              <a:rPr lang="en-US" dirty="0"/>
              <a:t>Continuous Recruitment</a:t>
            </a:r>
          </a:p>
          <a:p>
            <a:r>
              <a:rPr lang="en-US" dirty="0"/>
              <a:t>Resolved to Educate – Recruitment Styles</a:t>
            </a:r>
          </a:p>
          <a:p>
            <a:endParaRPr lang="en-US" dirty="0"/>
          </a:p>
        </p:txBody>
      </p:sp>
      <p:pic>
        <p:nvPicPr>
          <p:cNvPr id="4" name="Picture 3"/>
          <p:cNvPicPr>
            <a:picLocks noChangeAspect="1"/>
          </p:cNvPicPr>
          <p:nvPr/>
        </p:nvPicPr>
        <p:blipFill rotWithShape="1">
          <a:blip r:embed="rId3"/>
          <a:srcRect l="16428" t="15207" r="58857" b="16730"/>
          <a:stretch/>
        </p:blipFill>
        <p:spPr>
          <a:xfrm>
            <a:off x="5091176" y="4071899"/>
            <a:ext cx="3424174" cy="2652253"/>
          </a:xfrm>
          <a:prstGeom prst="rect">
            <a:avLst/>
          </a:prstGeom>
        </p:spPr>
      </p:pic>
    </p:spTree>
    <p:extLst>
      <p:ext uri="{BB962C8B-B14F-4D97-AF65-F5344CB8AC3E}">
        <p14:creationId xmlns:p14="http://schemas.microsoft.com/office/powerpoint/2010/main" val="399860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4570"/>
            <a:ext cx="7886700" cy="1343702"/>
          </a:xfrm>
        </p:spPr>
        <p:txBody>
          <a:bodyPr/>
          <a:lstStyle/>
          <a:p>
            <a:r>
              <a:rPr lang="en-US" dirty="0"/>
              <a:t>Questions? </a:t>
            </a:r>
          </a:p>
        </p:txBody>
      </p:sp>
      <p:sp>
        <p:nvSpPr>
          <p:cNvPr id="4" name="TextBox 3">
            <a:extLst>
              <a:ext uri="{FF2B5EF4-FFF2-40B4-BE49-F238E27FC236}">
                <a16:creationId xmlns:a16="http://schemas.microsoft.com/office/drawing/2014/main" id="{FEE45748-88D4-467D-A62E-B4D0EA748B45}"/>
              </a:ext>
            </a:extLst>
          </p:cNvPr>
          <p:cNvSpPr txBox="1"/>
          <p:nvPr/>
        </p:nvSpPr>
        <p:spPr>
          <a:xfrm>
            <a:off x="628650" y="2552889"/>
            <a:ext cx="8164286"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Additional questions may be directed to: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Your College Panhellenic leadership</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Your Panhellenic Council advisor</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NPC area advisor and/or RFM specialist</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Your NPC </a:t>
            </a:r>
            <a:r>
              <a:rPr lang="en-US" sz="2400" dirty="0" err="1">
                <a:latin typeface="Arial" panose="020B0604020202020204" pitchFamily="34" charset="0"/>
                <a:cs typeface="Arial" panose="020B0604020202020204" pitchFamily="34" charset="0"/>
              </a:rPr>
              <a:t>panhellenic</a:t>
            </a:r>
            <a:r>
              <a:rPr lang="en-US" sz="2400" dirty="0">
                <a:latin typeface="Arial" panose="020B0604020202020204" pitchFamily="34" charset="0"/>
                <a:cs typeface="Arial" panose="020B0604020202020204" pitchFamily="34" charset="0"/>
              </a:rPr>
              <a:t> support specialist at the NPC office at 317-872-3185 or npccentral@npcwomen.org </a:t>
            </a:r>
          </a:p>
        </p:txBody>
      </p:sp>
    </p:spTree>
    <p:extLst>
      <p:ext uri="{BB962C8B-B14F-4D97-AF65-F5344CB8AC3E}">
        <p14:creationId xmlns:p14="http://schemas.microsoft.com/office/powerpoint/2010/main" val="365757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807843"/>
            <a:ext cx="7886700" cy="1436593"/>
          </a:xfrm>
        </p:spPr>
        <p:txBody>
          <a:bodyPr>
            <a:normAutofit/>
          </a:bodyPr>
          <a:lstStyle/>
          <a:p>
            <a:pPr marL="0" indent="0"/>
            <a:r>
              <a:rPr kumimoji="0" lang="en-US" sz="4400" b="0" i="0" u="none" strike="noStrike" kern="1200" cap="none" spc="0" normalizeH="0" baseline="0" noProof="0" dirty="0">
                <a:ln>
                  <a:noFill/>
                </a:ln>
                <a:solidFill>
                  <a:srgbClr val="94216C"/>
                </a:solidFill>
                <a:effectLst/>
                <a:uLnTx/>
                <a:uFillTx/>
                <a:latin typeface="Arial" panose="020B0604020202020204" pitchFamily="34" charset="0"/>
                <a:cs typeface="Arial" panose="020B0604020202020204" pitchFamily="34" charset="0"/>
              </a:rPr>
              <a:t>Recruitment Styles</a:t>
            </a:r>
            <a:r>
              <a:rPr lang="en-US" sz="2400" dirty="0"/>
              <a:t> </a:t>
            </a:r>
            <a:br>
              <a:rPr lang="en-US" sz="2400" dirty="0"/>
            </a:br>
            <a:endParaRPr lang="en-US" sz="5400" dirty="0"/>
          </a:p>
        </p:txBody>
      </p:sp>
      <p:sp>
        <p:nvSpPr>
          <p:cNvPr id="3" name="Subtitle 2"/>
          <p:cNvSpPr>
            <a:spLocks noGrp="1"/>
          </p:cNvSpPr>
          <p:nvPr>
            <p:ph type="body" idx="1"/>
          </p:nvPr>
        </p:nvSpPr>
        <p:spPr>
          <a:xfrm>
            <a:off x="623889" y="1876615"/>
            <a:ext cx="4512888" cy="4173542"/>
          </a:xfrm>
        </p:spPr>
        <p:txBody>
          <a:bodyPr>
            <a:normAutofit/>
          </a:bodyPr>
          <a:lstStyle/>
          <a:p>
            <a:pPr marL="0" indent="0">
              <a:buNone/>
            </a:pPr>
            <a:r>
              <a:rPr lang="en-US" dirty="0"/>
              <a:t>There are three different recruitment styles recommended by NPC. </a:t>
            </a:r>
          </a:p>
          <a:p>
            <a:pPr marL="342900" indent="-342900">
              <a:buFont typeface="Arial" panose="020B0604020202020204" pitchFamily="34" charset="0"/>
              <a:buChar char="•"/>
            </a:pPr>
            <a:r>
              <a:rPr lang="en-US" dirty="0"/>
              <a:t>Fully structured recruitment (FSR) </a:t>
            </a:r>
          </a:p>
          <a:p>
            <a:pPr marL="342900" indent="-342900">
              <a:buFont typeface="Arial" panose="020B0604020202020204" pitchFamily="34" charset="0"/>
              <a:buChar char="•"/>
            </a:pPr>
            <a:r>
              <a:rPr lang="en-US" dirty="0"/>
              <a:t>Partially structured recruitment (PSR) </a:t>
            </a:r>
          </a:p>
          <a:p>
            <a:pPr marL="342900" indent="-342900">
              <a:buFont typeface="Arial" panose="020B0604020202020204" pitchFamily="34" charset="0"/>
              <a:buChar char="•"/>
            </a:pPr>
            <a:r>
              <a:rPr lang="en-US" dirty="0"/>
              <a:t>Continuous recruitment (CR) </a:t>
            </a:r>
          </a:p>
          <a:p>
            <a:endParaRPr lang="en-US" dirty="0"/>
          </a:p>
        </p:txBody>
      </p:sp>
      <p:pic>
        <p:nvPicPr>
          <p:cNvPr id="4" name="Picture 3">
            <a:extLst>
              <a:ext uri="{FF2B5EF4-FFF2-40B4-BE49-F238E27FC236}">
                <a16:creationId xmlns:a16="http://schemas.microsoft.com/office/drawing/2014/main" id="{CA841944-F7C1-4FD2-99DA-416767E10577}"/>
              </a:ext>
            </a:extLst>
          </p:cNvPr>
          <p:cNvPicPr>
            <a:picLocks noChangeAspect="1"/>
          </p:cNvPicPr>
          <p:nvPr/>
        </p:nvPicPr>
        <p:blipFill>
          <a:blip r:embed="rId3"/>
          <a:stretch>
            <a:fillRect/>
          </a:stretch>
        </p:blipFill>
        <p:spPr>
          <a:xfrm>
            <a:off x="5601146" y="1758578"/>
            <a:ext cx="2918965" cy="3340844"/>
          </a:xfrm>
          <a:prstGeom prst="rect">
            <a:avLst/>
          </a:prstGeom>
        </p:spPr>
      </p:pic>
    </p:spTree>
    <p:extLst>
      <p:ext uri="{BB962C8B-B14F-4D97-AF65-F5344CB8AC3E}">
        <p14:creationId xmlns:p14="http://schemas.microsoft.com/office/powerpoint/2010/main" val="190849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32509" y="670561"/>
            <a:ext cx="8445731" cy="1020129"/>
          </a:xfrm>
        </p:spPr>
        <p:txBody>
          <a:bodyPr>
            <a:normAutofit fontScale="90000"/>
          </a:bodyPr>
          <a:lstStyle/>
          <a:p>
            <a:r>
              <a:rPr lang="en-US" dirty="0"/>
              <a:t>What is Partially Structured Recruitment (PSR)? </a:t>
            </a:r>
          </a:p>
        </p:txBody>
      </p:sp>
      <p:sp>
        <p:nvSpPr>
          <p:cNvPr id="3" name="Content Placeholder 2">
            <a:extLst>
              <a:ext uri="{FF2B5EF4-FFF2-40B4-BE49-F238E27FC236}">
                <a16:creationId xmlns:a16="http://schemas.microsoft.com/office/drawing/2014/main" id="{C6130A68-D6E7-4B41-A26F-0EAE5D9BDE36}"/>
              </a:ext>
            </a:extLst>
          </p:cNvPr>
          <p:cNvSpPr>
            <a:spLocks noGrp="1"/>
          </p:cNvSpPr>
          <p:nvPr>
            <p:ph idx="1"/>
          </p:nvPr>
        </p:nvSpPr>
        <p:spPr>
          <a:xfrm>
            <a:off x="465513" y="1825624"/>
            <a:ext cx="8196349" cy="4159539"/>
          </a:xfrm>
        </p:spPr>
        <p:txBody>
          <a:bodyPr>
            <a:normAutofit fontScale="70000" lnSpcReduction="20000"/>
          </a:bodyPr>
          <a:lstStyle/>
          <a:p>
            <a:pPr marL="0" indent="0">
              <a:buNone/>
            </a:pPr>
            <a:r>
              <a:rPr lang="en-US" sz="3200" b="1" dirty="0"/>
              <a:t>Panhellenic Characteristics</a:t>
            </a:r>
          </a:p>
          <a:p>
            <a:r>
              <a:rPr lang="en-US" sz="3200" dirty="0"/>
              <a:t>Three or more NPC chapters</a:t>
            </a:r>
          </a:p>
          <a:p>
            <a:r>
              <a:rPr lang="en-US" sz="3200" dirty="0"/>
              <a:t>Quota is 10-30</a:t>
            </a:r>
          </a:p>
          <a:p>
            <a:r>
              <a:rPr lang="en-US" sz="3200" dirty="0"/>
              <a:t>Community may be losing chapters or needs more flexibility</a:t>
            </a:r>
          </a:p>
          <a:p>
            <a:r>
              <a:rPr lang="en-US" sz="3200" dirty="0"/>
              <a:t>To gain interest in recruitment registration and participation</a:t>
            </a:r>
          </a:p>
          <a:p>
            <a:pPr marL="0" indent="0">
              <a:buNone/>
            </a:pPr>
            <a:r>
              <a:rPr lang="en-US" sz="3200" b="1" dirty="0"/>
              <a:t>Campus Characteristics</a:t>
            </a:r>
          </a:p>
          <a:p>
            <a:r>
              <a:rPr lang="en-US" sz="3200" dirty="0"/>
              <a:t>Pool of PNMs initially interested in sorority members is large enough for central planning</a:t>
            </a:r>
          </a:p>
          <a:p>
            <a:r>
              <a:rPr lang="en-US" sz="3200" dirty="0"/>
              <a:t>Fully structured recruitment presents a barrier in converting interested women</a:t>
            </a:r>
          </a:p>
          <a:p>
            <a:r>
              <a:rPr lang="en-US" sz="3200" dirty="0"/>
              <a:t>PSR would allow for creation of a relaxed start to recruitment to attract more women</a:t>
            </a:r>
          </a:p>
          <a:p>
            <a:endParaRPr lang="en-US" sz="3200" dirty="0"/>
          </a:p>
        </p:txBody>
      </p:sp>
    </p:spTree>
    <p:extLst>
      <p:ext uri="{BB962C8B-B14F-4D97-AF65-F5344CB8AC3E}">
        <p14:creationId xmlns:p14="http://schemas.microsoft.com/office/powerpoint/2010/main" val="339916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49134" y="966396"/>
            <a:ext cx="8445731" cy="4358639"/>
          </a:xfrm>
        </p:spPr>
        <p:txBody>
          <a:bodyPr>
            <a:normAutofit/>
          </a:bodyPr>
          <a:lstStyle/>
          <a:p>
            <a:r>
              <a:rPr lang="en-US" dirty="0"/>
              <a:t>Why Would a College Panhellenic Use Partially Structured Recruitment (PSR)? </a:t>
            </a:r>
          </a:p>
        </p:txBody>
      </p:sp>
    </p:spTree>
    <p:extLst>
      <p:ext uri="{BB962C8B-B14F-4D97-AF65-F5344CB8AC3E}">
        <p14:creationId xmlns:p14="http://schemas.microsoft.com/office/powerpoint/2010/main" val="295526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32509" y="670561"/>
            <a:ext cx="8445731" cy="2099533"/>
          </a:xfrm>
        </p:spPr>
        <p:txBody>
          <a:bodyPr>
            <a:normAutofit/>
          </a:bodyPr>
          <a:lstStyle/>
          <a:p>
            <a:r>
              <a:rPr lang="en-US" sz="4000" dirty="0"/>
              <a:t>A Few More Details About Partially Structured Recruitment (PSR): </a:t>
            </a:r>
          </a:p>
        </p:txBody>
      </p:sp>
      <p:sp>
        <p:nvSpPr>
          <p:cNvPr id="3" name="Content Placeholder 2">
            <a:extLst>
              <a:ext uri="{FF2B5EF4-FFF2-40B4-BE49-F238E27FC236}">
                <a16:creationId xmlns:a16="http://schemas.microsoft.com/office/drawing/2014/main" id="{C6130A68-D6E7-4B41-A26F-0EAE5D9BDE36}"/>
              </a:ext>
            </a:extLst>
          </p:cNvPr>
          <p:cNvSpPr>
            <a:spLocks noGrp="1"/>
          </p:cNvSpPr>
          <p:nvPr>
            <p:ph idx="1"/>
          </p:nvPr>
        </p:nvSpPr>
        <p:spPr>
          <a:xfrm>
            <a:off x="473825" y="2457414"/>
            <a:ext cx="8196349" cy="3215069"/>
          </a:xfrm>
        </p:spPr>
        <p:txBody>
          <a:bodyPr>
            <a:normAutofit lnSpcReduction="10000"/>
          </a:bodyPr>
          <a:lstStyle/>
          <a:p>
            <a:r>
              <a:rPr lang="en-US" sz="3200" dirty="0"/>
              <a:t>Marketing</a:t>
            </a:r>
          </a:p>
          <a:p>
            <a:r>
              <a:rPr lang="en-US" sz="3200" dirty="0"/>
              <a:t>Registration</a:t>
            </a:r>
          </a:p>
          <a:p>
            <a:r>
              <a:rPr lang="en-US" sz="3200" dirty="0"/>
              <a:t>Recruitment schedule</a:t>
            </a:r>
          </a:p>
          <a:p>
            <a:r>
              <a:rPr lang="en-US" sz="3200" dirty="0"/>
              <a:t>Financial transparency </a:t>
            </a:r>
          </a:p>
          <a:p>
            <a:r>
              <a:rPr lang="en-US" sz="3200" dirty="0"/>
              <a:t>Release figures</a:t>
            </a:r>
          </a:p>
          <a:p>
            <a:r>
              <a:rPr lang="en-US" sz="3200" dirty="0"/>
              <a:t>Bid matching/Quota/Total</a:t>
            </a:r>
          </a:p>
          <a:p>
            <a:endParaRPr lang="en-US" sz="3200" dirty="0"/>
          </a:p>
        </p:txBody>
      </p:sp>
    </p:spTree>
    <p:extLst>
      <p:ext uri="{BB962C8B-B14F-4D97-AF65-F5344CB8AC3E}">
        <p14:creationId xmlns:p14="http://schemas.microsoft.com/office/powerpoint/2010/main" val="317912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0561"/>
            <a:ext cx="7886700" cy="1373392"/>
          </a:xfrm>
        </p:spPr>
        <p:txBody>
          <a:bodyPr/>
          <a:lstStyle/>
          <a:p>
            <a:r>
              <a:rPr lang="en-US" dirty="0"/>
              <a:t>Recruitment Schedules</a:t>
            </a:r>
          </a:p>
        </p:txBody>
      </p:sp>
      <p:sp>
        <p:nvSpPr>
          <p:cNvPr id="3" name="Content Placeholder 2"/>
          <p:cNvSpPr>
            <a:spLocks noGrp="1"/>
          </p:cNvSpPr>
          <p:nvPr>
            <p:ph idx="1"/>
          </p:nvPr>
        </p:nvSpPr>
        <p:spPr>
          <a:xfrm>
            <a:off x="628650" y="2259105"/>
            <a:ext cx="7886700" cy="2554943"/>
          </a:xfrm>
        </p:spPr>
        <p:txBody>
          <a:bodyPr/>
          <a:lstStyle/>
          <a:p>
            <a:r>
              <a:rPr lang="en-US" dirty="0"/>
              <a:t>Tabling</a:t>
            </a:r>
          </a:p>
          <a:p>
            <a:r>
              <a:rPr lang="en-US" dirty="0"/>
              <a:t>Meet &amp; greets</a:t>
            </a:r>
          </a:p>
          <a:p>
            <a:r>
              <a:rPr lang="en-US" dirty="0"/>
              <a:t>Choose your own adventure</a:t>
            </a:r>
          </a:p>
        </p:txBody>
      </p:sp>
    </p:spTree>
    <p:extLst>
      <p:ext uri="{BB962C8B-B14F-4D97-AF65-F5344CB8AC3E}">
        <p14:creationId xmlns:p14="http://schemas.microsoft.com/office/powerpoint/2010/main" val="88589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0573360"/>
              </p:ext>
            </p:extLst>
          </p:nvPr>
        </p:nvGraphicFramePr>
        <p:xfrm>
          <a:off x="275082" y="1106365"/>
          <a:ext cx="8564118" cy="4063042"/>
        </p:xfrm>
        <a:graphic>
          <a:graphicData uri="http://schemas.openxmlformats.org/drawingml/2006/table">
            <a:tbl>
              <a:tblPr/>
              <a:tblGrid>
                <a:gridCol w="1755456">
                  <a:extLst>
                    <a:ext uri="{9D8B030D-6E8A-4147-A177-3AD203B41FA5}">
                      <a16:colId xmlns:a16="http://schemas.microsoft.com/office/drawing/2014/main" val="20000"/>
                    </a:ext>
                  </a:extLst>
                </a:gridCol>
                <a:gridCol w="1454521">
                  <a:extLst>
                    <a:ext uri="{9D8B030D-6E8A-4147-A177-3AD203B41FA5}">
                      <a16:colId xmlns:a16="http://schemas.microsoft.com/office/drawing/2014/main" val="20001"/>
                    </a:ext>
                  </a:extLst>
                </a:gridCol>
                <a:gridCol w="2206859">
                  <a:extLst>
                    <a:ext uri="{9D8B030D-6E8A-4147-A177-3AD203B41FA5}">
                      <a16:colId xmlns:a16="http://schemas.microsoft.com/office/drawing/2014/main" val="20002"/>
                    </a:ext>
                  </a:extLst>
                </a:gridCol>
                <a:gridCol w="3147282">
                  <a:extLst>
                    <a:ext uri="{9D8B030D-6E8A-4147-A177-3AD203B41FA5}">
                      <a16:colId xmlns:a16="http://schemas.microsoft.com/office/drawing/2014/main" val="20003"/>
                    </a:ext>
                  </a:extLst>
                </a:gridCol>
              </a:tblGrid>
              <a:tr h="242570">
                <a:tc>
                  <a:txBody>
                    <a:bodyPr/>
                    <a:lstStyle/>
                    <a:p>
                      <a:pPr algn="ctr" fontAlgn="b"/>
                      <a:r>
                        <a:rPr lang="en-US" sz="1000" b="1" i="0" u="none" strike="noStrike" dirty="0">
                          <a:solidFill>
                            <a:srgbClr val="000000"/>
                          </a:solidFill>
                          <a:effectLst/>
                          <a:latin typeface="Arial" panose="020B0604020202020204" pitchFamily="34" charset="0"/>
                        </a:rPr>
                        <a:t>DATE</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TIME</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EVENT</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DESCRIPTION</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570">
                <a:tc>
                  <a:txBody>
                    <a:bodyPr/>
                    <a:lstStyle/>
                    <a:p>
                      <a:pPr algn="ctr" fontAlgn="b"/>
                      <a:r>
                        <a:rPr lang="en-US" sz="1000" b="0" i="0" u="none" strike="noStrike" dirty="0">
                          <a:solidFill>
                            <a:srgbClr val="000000"/>
                          </a:solidFill>
                          <a:effectLst/>
                          <a:latin typeface="Arial" panose="020B0604020202020204" pitchFamily="34" charset="0"/>
                        </a:rPr>
                        <a:t>Sunday, Sept. 7</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7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PNM Orientation</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Introduction to Recruitment Process.</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5032">
                <a:tc>
                  <a:txBody>
                    <a:bodyPr/>
                    <a:lstStyle/>
                    <a:p>
                      <a:pPr algn="ctr" fontAlgn="b"/>
                      <a:r>
                        <a:rPr lang="en-US" sz="1000" b="0" i="0" u="none" strike="noStrike" dirty="0">
                          <a:solidFill>
                            <a:srgbClr val="000000"/>
                          </a:solidFill>
                          <a:effectLst/>
                          <a:latin typeface="Arial" panose="020B0604020202020204" pitchFamily="34" charset="0"/>
                        </a:rPr>
                        <a:t>Tuesday, Sept. 9</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8 - 8:30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Open House Event 1</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Open House round in rooms reserved on campus.</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5032">
                <a:tc>
                  <a:txBody>
                    <a:bodyPr/>
                    <a:lstStyle/>
                    <a:p>
                      <a:pPr algn="ctr" fontAlgn="b"/>
                      <a:r>
                        <a:rPr lang="en-US" sz="1000" b="0" i="0" u="none" strike="noStrike" dirty="0">
                          <a:solidFill>
                            <a:srgbClr val="000000"/>
                          </a:solidFill>
                          <a:effectLst/>
                          <a:latin typeface="Arial" panose="020B0604020202020204" pitchFamily="34" charset="0"/>
                        </a:rPr>
                        <a:t>Tuesday, Sept. 9</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8:40 - 9:10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Open House Event 2</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Open House round in rooms reserved on campus.</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032">
                <a:tc>
                  <a:txBody>
                    <a:bodyPr/>
                    <a:lstStyle/>
                    <a:p>
                      <a:pPr algn="ctr" fontAlgn="b"/>
                      <a:r>
                        <a:rPr lang="en-US" sz="1000" b="0" i="0" u="none" strike="noStrike" dirty="0">
                          <a:solidFill>
                            <a:srgbClr val="000000"/>
                          </a:solidFill>
                          <a:effectLst/>
                          <a:latin typeface="Arial" panose="020B0604020202020204" pitchFamily="34" charset="0"/>
                        </a:rPr>
                        <a:t>Tuesday, Sept. 9</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9:20- 9:50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Open House Event 3</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Open House round in rooms reserved on campus.</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5032">
                <a:tc>
                  <a:txBody>
                    <a:bodyPr/>
                    <a:lstStyle/>
                    <a:p>
                      <a:pPr algn="ctr" fontAlgn="b"/>
                      <a:r>
                        <a:rPr lang="en-US" sz="1000" b="0" i="0" u="none" strike="noStrike" dirty="0">
                          <a:solidFill>
                            <a:srgbClr val="000000"/>
                          </a:solidFill>
                          <a:effectLst/>
                          <a:latin typeface="Arial" panose="020B0604020202020204" pitchFamily="34" charset="0"/>
                        </a:rPr>
                        <a:t>Thursday, Sept. 11</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6:30 - 7:30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Sisterhood &amp; Philanthropy Event 1</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Sisterhood &amp; Philanthropy round in rooms reserved on campus.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5032">
                <a:tc>
                  <a:txBody>
                    <a:bodyPr/>
                    <a:lstStyle/>
                    <a:p>
                      <a:pPr algn="ctr" fontAlgn="b"/>
                      <a:r>
                        <a:rPr lang="en-US" sz="1000" b="0" i="0" u="none" strike="noStrike" dirty="0">
                          <a:solidFill>
                            <a:srgbClr val="000000"/>
                          </a:solidFill>
                          <a:effectLst/>
                          <a:latin typeface="Arial" panose="020B0604020202020204" pitchFamily="34" charset="0"/>
                        </a:rPr>
                        <a:t>Thursday, Sept. 11</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7:40</a:t>
                      </a:r>
                      <a:r>
                        <a:rPr lang="en-US" sz="1000" b="0" i="0" u="none" strike="noStrike" baseline="0"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- 8:40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Sisterhood &amp; Philanthropy Event 2</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Sisterhood &amp; Philanthropy round in rooms reserved on campus.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5032">
                <a:tc>
                  <a:txBody>
                    <a:bodyPr/>
                    <a:lstStyle/>
                    <a:p>
                      <a:pPr algn="ctr" fontAlgn="b"/>
                      <a:r>
                        <a:rPr lang="en-US" sz="1000" b="0" i="0" u="none" strike="noStrike" dirty="0">
                          <a:solidFill>
                            <a:srgbClr val="000000"/>
                          </a:solidFill>
                          <a:effectLst/>
                          <a:latin typeface="Arial" panose="020B0604020202020204" pitchFamily="34" charset="0"/>
                        </a:rPr>
                        <a:t>Thursday, Sept. 11</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8:50 - 9:50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Sisterhood &amp; Philanthropy Event 3</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Sisterhood &amp; Philanthropy round in rooms reserved on campus.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2570">
                <a:tc>
                  <a:txBody>
                    <a:bodyPr/>
                    <a:lstStyle/>
                    <a:p>
                      <a:pPr algn="ctr" fontAlgn="b"/>
                      <a:r>
                        <a:rPr lang="en-US" sz="1000" b="0" i="0" u="none" strike="noStrike" dirty="0">
                          <a:solidFill>
                            <a:srgbClr val="000000"/>
                          </a:solidFill>
                          <a:effectLst/>
                          <a:latin typeface="Arial" panose="020B0604020202020204" pitchFamily="34" charset="0"/>
                        </a:rPr>
                        <a:t>Friday, Sept. 12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8 - 9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Preference Event 1</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Preference event in rooms reserved on campus.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2570">
                <a:tc>
                  <a:txBody>
                    <a:bodyPr/>
                    <a:lstStyle/>
                    <a:p>
                      <a:pPr algn="ctr" fontAlgn="b"/>
                      <a:r>
                        <a:rPr lang="en-US" sz="1000" b="0" i="0" u="none" strike="noStrike" dirty="0">
                          <a:solidFill>
                            <a:srgbClr val="000000"/>
                          </a:solidFill>
                          <a:effectLst/>
                          <a:latin typeface="Arial" panose="020B0604020202020204" pitchFamily="34" charset="0"/>
                        </a:rPr>
                        <a:t>Friday, Sept. 12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9:15 - 10:15 p.m.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Preference Event 2</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Preference event in rooms reserved on campus.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2570">
                <a:tc>
                  <a:txBody>
                    <a:bodyPr/>
                    <a:lstStyle/>
                    <a:p>
                      <a:pPr algn="ctr" fontAlgn="b"/>
                      <a:r>
                        <a:rPr lang="en-US" sz="1000" b="0" i="0" u="none" strike="noStrike" dirty="0">
                          <a:solidFill>
                            <a:srgbClr val="000000"/>
                          </a:solidFill>
                          <a:effectLst/>
                          <a:latin typeface="Arial" panose="020B0604020202020204" pitchFamily="34" charset="0"/>
                        </a:rPr>
                        <a:t>Saturday, Sept. 13 </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11 a.m.</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Bid Day</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Bid Day on campus.</a:t>
                      </a:r>
                    </a:p>
                  </a:txBody>
                  <a:tcPr marL="6928" marR="6928" marT="6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2401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73875495"/>
              </p:ext>
            </p:extLst>
          </p:nvPr>
        </p:nvGraphicFramePr>
        <p:xfrm>
          <a:off x="209638" y="783771"/>
          <a:ext cx="8699230" cy="4814543"/>
        </p:xfrm>
        <a:graphic>
          <a:graphicData uri="http://schemas.openxmlformats.org/drawingml/2006/table">
            <a:tbl>
              <a:tblPr/>
              <a:tblGrid>
                <a:gridCol w="2115630">
                  <a:extLst>
                    <a:ext uri="{9D8B030D-6E8A-4147-A177-3AD203B41FA5}">
                      <a16:colId xmlns:a16="http://schemas.microsoft.com/office/drawing/2014/main" val="20000"/>
                    </a:ext>
                  </a:extLst>
                </a:gridCol>
                <a:gridCol w="1405488">
                  <a:extLst>
                    <a:ext uri="{9D8B030D-6E8A-4147-A177-3AD203B41FA5}">
                      <a16:colId xmlns:a16="http://schemas.microsoft.com/office/drawing/2014/main" val="20001"/>
                    </a:ext>
                  </a:extLst>
                </a:gridCol>
                <a:gridCol w="1568228">
                  <a:extLst>
                    <a:ext uri="{9D8B030D-6E8A-4147-A177-3AD203B41FA5}">
                      <a16:colId xmlns:a16="http://schemas.microsoft.com/office/drawing/2014/main" val="20002"/>
                    </a:ext>
                  </a:extLst>
                </a:gridCol>
                <a:gridCol w="3609884">
                  <a:extLst>
                    <a:ext uri="{9D8B030D-6E8A-4147-A177-3AD203B41FA5}">
                      <a16:colId xmlns:a16="http://schemas.microsoft.com/office/drawing/2014/main" val="20003"/>
                    </a:ext>
                  </a:extLst>
                </a:gridCol>
              </a:tblGrid>
              <a:tr h="95223">
                <a:tc>
                  <a:txBody>
                    <a:bodyPr/>
                    <a:lstStyle/>
                    <a:p>
                      <a:pPr algn="ctr" fontAlgn="b"/>
                      <a:r>
                        <a:rPr lang="en-US" sz="1000" b="1" i="0" u="none" strike="noStrike" dirty="0">
                          <a:solidFill>
                            <a:srgbClr val="000000"/>
                          </a:solidFill>
                          <a:effectLst/>
                          <a:latin typeface="Arial" panose="020B0604020202020204" pitchFamily="34" charset="0"/>
                        </a:rPr>
                        <a:t>DATE</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TIME</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EVENT</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DESCRIPTION</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0398">
                <a:tc>
                  <a:txBody>
                    <a:bodyPr/>
                    <a:lstStyle/>
                    <a:p>
                      <a:pPr algn="ctr" fontAlgn="b"/>
                      <a:r>
                        <a:rPr lang="en-US" sz="900" b="0" i="0" u="none" strike="noStrike" dirty="0">
                          <a:solidFill>
                            <a:srgbClr val="000000"/>
                          </a:solidFill>
                          <a:effectLst/>
                          <a:latin typeface="Arial" panose="020B0604020202020204" pitchFamily="34" charset="0"/>
                        </a:rPr>
                        <a:t>Tuesday, Aug.</a:t>
                      </a:r>
                      <a:r>
                        <a:rPr lang="en-US" sz="900" b="0" i="0" u="none" strike="noStrike" baseline="0" dirty="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27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11 a.m. - 1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000000"/>
                          </a:solidFill>
                          <a:effectLst/>
                          <a:latin typeface="Arial" panose="020B0604020202020204" pitchFamily="34" charset="0"/>
                        </a:rPr>
                        <a:t>Panhellenic Table</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Tabling event for PNMs to ask questions and promote Panhellenic chapters.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390398">
                <a:tc>
                  <a:txBody>
                    <a:bodyPr/>
                    <a:lstStyle/>
                    <a:p>
                      <a:pPr algn="ctr" fontAlgn="b"/>
                      <a:r>
                        <a:rPr lang="en-US" sz="900" b="0" i="0" u="none" strike="noStrike" dirty="0">
                          <a:solidFill>
                            <a:srgbClr val="000000"/>
                          </a:solidFill>
                          <a:effectLst/>
                          <a:latin typeface="Arial" panose="020B0604020202020204" pitchFamily="34" charset="0"/>
                        </a:rPr>
                        <a:t>Tuesday, Aug. 27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0000"/>
                          </a:solidFill>
                          <a:effectLst/>
                          <a:latin typeface="Arial" panose="020B0604020202020204" pitchFamily="34" charset="0"/>
                        </a:rPr>
                        <a:t>6:30 - 8:30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0000"/>
                          </a:solidFill>
                          <a:effectLst/>
                          <a:latin typeface="Arial" panose="020B0604020202020204" pitchFamily="34" charset="0"/>
                        </a:rPr>
                        <a:t>Panhellenic 101</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0000"/>
                          </a:solidFill>
                          <a:effectLst/>
                          <a:latin typeface="Arial" panose="020B0604020202020204" pitchFamily="34" charset="0"/>
                        </a:rPr>
                        <a:t>All chapters will have a table so PNMs can ask questions and mingle with women.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2"/>
                  </a:ext>
                </a:extLst>
              </a:tr>
              <a:tr h="390398">
                <a:tc>
                  <a:txBody>
                    <a:bodyPr/>
                    <a:lstStyle/>
                    <a:p>
                      <a:pPr algn="ctr" fontAlgn="b"/>
                      <a:r>
                        <a:rPr lang="en-US" sz="900" b="0" i="0" u="none" strike="noStrike" dirty="0">
                          <a:solidFill>
                            <a:srgbClr val="000000"/>
                          </a:solidFill>
                          <a:effectLst/>
                          <a:latin typeface="Arial" panose="020B0604020202020204" pitchFamily="34" charset="0"/>
                        </a:rPr>
                        <a:t>Thursday, Aug. 29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11 a.m. - 1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000000"/>
                          </a:solidFill>
                          <a:effectLst/>
                          <a:latin typeface="Arial" panose="020B0604020202020204" pitchFamily="34" charset="0"/>
                        </a:rPr>
                        <a:t>Panhellenic Table</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Tabling event for PNMs to ask questions and promote Panhellenic chapters.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456848">
                <a:tc>
                  <a:txBody>
                    <a:bodyPr/>
                    <a:lstStyle/>
                    <a:p>
                      <a:pPr algn="ctr" fontAlgn="b"/>
                      <a:r>
                        <a:rPr lang="en-US" sz="900" b="0" i="0" u="none" strike="noStrike" dirty="0">
                          <a:solidFill>
                            <a:srgbClr val="000000"/>
                          </a:solidFill>
                          <a:effectLst/>
                          <a:latin typeface="Arial" panose="020B0604020202020204" pitchFamily="34" charset="0"/>
                        </a:rPr>
                        <a:t>Thursday, Aug. 29</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0000"/>
                          </a:solidFill>
                          <a:effectLst/>
                          <a:latin typeface="Arial" panose="020B0604020202020204" pitchFamily="34" charset="0"/>
                        </a:rPr>
                        <a:t>7:30 - 9:30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0000"/>
                          </a:solidFill>
                          <a:effectLst/>
                          <a:latin typeface="Arial" panose="020B0604020202020204" pitchFamily="34" charset="0"/>
                        </a:rPr>
                        <a:t>Panhellenic 101</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0000"/>
                          </a:solidFill>
                          <a:effectLst/>
                          <a:latin typeface="Arial" panose="020B0604020202020204" pitchFamily="34" charset="0"/>
                        </a:rPr>
                        <a:t>All chapters will have a table so PNMs can ask questions and mingle with women.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4"/>
                  </a:ext>
                </a:extLst>
              </a:tr>
              <a:tr h="436328">
                <a:tc>
                  <a:txBody>
                    <a:bodyPr/>
                    <a:lstStyle/>
                    <a:p>
                      <a:pPr algn="ctr" fontAlgn="b"/>
                      <a:r>
                        <a:rPr lang="en-US" sz="900" b="0" i="0" u="none" strike="noStrike" dirty="0">
                          <a:solidFill>
                            <a:srgbClr val="000000"/>
                          </a:solidFill>
                          <a:effectLst/>
                          <a:latin typeface="Arial" panose="020B0604020202020204" pitchFamily="34" charset="0"/>
                        </a:rPr>
                        <a:t>Wednesday, Sept. 4</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5 - 7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PNM Orientation</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0000"/>
                          </a:solidFill>
                          <a:effectLst/>
                          <a:latin typeface="Arial" panose="020B0604020202020204" pitchFamily="34" charset="0"/>
                        </a:rPr>
                        <a:t>Chapters will present about values, philanthropy, dues, and simple background information on the organization.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5"/>
                  </a:ext>
                </a:extLst>
              </a:tr>
              <a:tr h="199353">
                <a:tc>
                  <a:txBody>
                    <a:bodyPr/>
                    <a:lstStyle/>
                    <a:p>
                      <a:pPr algn="ctr" fontAlgn="b"/>
                      <a:r>
                        <a:rPr lang="en-US" sz="900" b="0" i="0" u="none" strike="noStrike" dirty="0">
                          <a:solidFill>
                            <a:srgbClr val="375623"/>
                          </a:solidFill>
                          <a:effectLst/>
                          <a:latin typeface="Arial" panose="020B0604020202020204" pitchFamily="34" charset="0"/>
                        </a:rPr>
                        <a:t>Friday, Sept. 6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375623"/>
                          </a:solidFill>
                          <a:effectLst/>
                          <a:latin typeface="Arial" panose="020B0604020202020204" pitchFamily="34" charset="0"/>
                        </a:rPr>
                        <a:t>6 - 6:45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375623"/>
                          </a:solidFill>
                          <a:effectLst/>
                          <a:latin typeface="Arial" panose="020B0604020202020204" pitchFamily="34" charset="0"/>
                        </a:rPr>
                        <a:t>Alpha Alpha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375623"/>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6"/>
                  </a:ext>
                </a:extLst>
              </a:tr>
              <a:tr h="199353">
                <a:tc>
                  <a:txBody>
                    <a:bodyPr/>
                    <a:lstStyle/>
                    <a:p>
                      <a:pPr algn="ctr" fontAlgn="b"/>
                      <a:r>
                        <a:rPr lang="en-US" sz="900" b="0" i="0" u="none" strike="noStrike" dirty="0">
                          <a:solidFill>
                            <a:srgbClr val="00B0F0"/>
                          </a:solidFill>
                          <a:effectLst/>
                          <a:latin typeface="Arial" panose="020B0604020202020204" pitchFamily="34" charset="0"/>
                        </a:rPr>
                        <a:t>Friday, Sept. 6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B0F0"/>
                          </a:solidFill>
                          <a:effectLst/>
                          <a:latin typeface="Arial" panose="020B0604020202020204" pitchFamily="34" charset="0"/>
                        </a:rPr>
                        <a:t>7 - 7:45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00B0F0"/>
                          </a:solidFill>
                          <a:effectLst/>
                          <a:latin typeface="Arial" panose="020B0604020202020204" pitchFamily="34" charset="0"/>
                        </a:rPr>
                        <a:t>Beta Beta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00B0F0"/>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7"/>
                  </a:ext>
                </a:extLst>
              </a:tr>
              <a:tr h="199353">
                <a:tc>
                  <a:txBody>
                    <a:bodyPr/>
                    <a:lstStyle/>
                    <a:p>
                      <a:pPr algn="ctr" fontAlgn="b"/>
                      <a:r>
                        <a:rPr lang="en-US" sz="900" b="0" i="0" u="none" strike="noStrike" dirty="0">
                          <a:solidFill>
                            <a:srgbClr val="C00000"/>
                          </a:solidFill>
                          <a:effectLst/>
                          <a:latin typeface="Arial" panose="020B0604020202020204" pitchFamily="34" charset="0"/>
                        </a:rPr>
                        <a:t>Friday, Sept. 6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C00000"/>
                          </a:solidFill>
                          <a:effectLst/>
                          <a:latin typeface="Arial" panose="020B0604020202020204" pitchFamily="34" charset="0"/>
                        </a:rPr>
                        <a:t>8 - 8:45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C00000"/>
                          </a:solidFill>
                          <a:effectLst/>
                          <a:latin typeface="Arial" panose="020B0604020202020204" pitchFamily="34" charset="0"/>
                        </a:rPr>
                        <a:t>Gamma Gamma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C00000"/>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08"/>
                  </a:ext>
                </a:extLst>
              </a:tr>
              <a:tr h="199353">
                <a:tc>
                  <a:txBody>
                    <a:bodyPr/>
                    <a:lstStyle/>
                    <a:p>
                      <a:pPr algn="ctr" fontAlgn="b"/>
                      <a:r>
                        <a:rPr lang="en-US" sz="900" b="0" i="0" u="none" strike="noStrike" dirty="0">
                          <a:solidFill>
                            <a:srgbClr val="375623"/>
                          </a:solidFill>
                          <a:effectLst/>
                          <a:latin typeface="Arial" panose="020B0604020202020204" pitchFamily="34" charset="0"/>
                        </a:rPr>
                        <a:t>Saturday, Sept. 7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375623"/>
                          </a:solidFill>
                          <a:effectLst/>
                          <a:latin typeface="Arial" panose="020B0604020202020204" pitchFamily="34" charset="0"/>
                        </a:rPr>
                        <a:t>Noon - 12:45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375623"/>
                          </a:solidFill>
                          <a:effectLst/>
                          <a:latin typeface="Arial" panose="020B0604020202020204" pitchFamily="34" charset="0"/>
                        </a:rPr>
                        <a:t>Alpha Alpha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375623"/>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9"/>
                  </a:ext>
                </a:extLst>
              </a:tr>
              <a:tr h="199353">
                <a:tc>
                  <a:txBody>
                    <a:bodyPr/>
                    <a:lstStyle/>
                    <a:p>
                      <a:pPr algn="ctr" fontAlgn="b"/>
                      <a:r>
                        <a:rPr lang="en-US" sz="900" b="0" i="0" u="none" strike="noStrike" dirty="0">
                          <a:solidFill>
                            <a:srgbClr val="00B0F0"/>
                          </a:solidFill>
                          <a:effectLst/>
                          <a:latin typeface="Arial" panose="020B0604020202020204" pitchFamily="34" charset="0"/>
                        </a:rPr>
                        <a:t>Saturday, Sept. 7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B0F0"/>
                          </a:solidFill>
                          <a:effectLst/>
                          <a:latin typeface="Arial" panose="020B0604020202020204" pitchFamily="34" charset="0"/>
                        </a:rPr>
                        <a:t>1 - 1:45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B0F0"/>
                          </a:solidFill>
                          <a:effectLst/>
                          <a:latin typeface="Arial" panose="020B0604020202020204" pitchFamily="34" charset="0"/>
                        </a:rPr>
                        <a:t>Beta Beta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B0F0"/>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10"/>
                  </a:ext>
                </a:extLst>
              </a:tr>
              <a:tr h="199353">
                <a:tc>
                  <a:txBody>
                    <a:bodyPr/>
                    <a:lstStyle/>
                    <a:p>
                      <a:pPr algn="ctr" fontAlgn="b"/>
                      <a:r>
                        <a:rPr lang="en-US" sz="900" b="0" i="0" u="none" strike="noStrike" dirty="0">
                          <a:solidFill>
                            <a:srgbClr val="C00000"/>
                          </a:solidFill>
                          <a:effectLst/>
                          <a:latin typeface="Arial" panose="020B0604020202020204" pitchFamily="34" charset="0"/>
                        </a:rPr>
                        <a:t>Saturday, Sept. 7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C00000"/>
                          </a:solidFill>
                          <a:effectLst/>
                          <a:latin typeface="Arial" panose="020B0604020202020204" pitchFamily="34" charset="0"/>
                        </a:rPr>
                        <a:t>2 - 2:45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C00000"/>
                          </a:solidFill>
                          <a:effectLst/>
                          <a:latin typeface="Arial" panose="020B0604020202020204" pitchFamily="34" charset="0"/>
                        </a:rPr>
                        <a:t>Gamma Gamma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C00000"/>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11"/>
                  </a:ext>
                </a:extLst>
              </a:tr>
              <a:tr h="199353">
                <a:tc>
                  <a:txBody>
                    <a:bodyPr/>
                    <a:lstStyle/>
                    <a:p>
                      <a:pPr algn="ctr" fontAlgn="b"/>
                      <a:r>
                        <a:rPr lang="en-US" sz="900" b="0" i="0" u="none" strike="noStrike" dirty="0">
                          <a:solidFill>
                            <a:srgbClr val="375623"/>
                          </a:solidFill>
                          <a:effectLst/>
                          <a:latin typeface="Arial" panose="020B0604020202020204" pitchFamily="34" charset="0"/>
                        </a:rPr>
                        <a:t>Monday, Sept. 9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375623"/>
                          </a:solidFill>
                          <a:effectLst/>
                          <a:latin typeface="Arial" panose="020B0604020202020204" pitchFamily="34" charset="0"/>
                        </a:rPr>
                        <a:t>5 - 6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375623"/>
                          </a:solidFill>
                          <a:effectLst/>
                          <a:latin typeface="Arial" panose="020B0604020202020204" pitchFamily="34" charset="0"/>
                        </a:rPr>
                        <a:t>Alpha Alpha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375623"/>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12"/>
                  </a:ext>
                </a:extLst>
              </a:tr>
              <a:tr h="199353">
                <a:tc>
                  <a:txBody>
                    <a:bodyPr/>
                    <a:lstStyle/>
                    <a:p>
                      <a:pPr algn="ctr" fontAlgn="b"/>
                      <a:r>
                        <a:rPr lang="en-US" sz="900" b="0" i="0" u="none" strike="noStrike" dirty="0">
                          <a:solidFill>
                            <a:srgbClr val="00B0F0"/>
                          </a:solidFill>
                          <a:effectLst/>
                          <a:latin typeface="Arial" panose="020B0604020202020204" pitchFamily="34" charset="0"/>
                        </a:rPr>
                        <a:t>Monday, Sept. 9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B0F0"/>
                          </a:solidFill>
                          <a:effectLst/>
                          <a:latin typeface="Arial" panose="020B0604020202020204" pitchFamily="34" charset="0"/>
                        </a:rPr>
                        <a:t>6:15 - 7:15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00B0F0"/>
                          </a:solidFill>
                          <a:effectLst/>
                          <a:latin typeface="Arial" panose="020B0604020202020204" pitchFamily="34" charset="0"/>
                        </a:rPr>
                        <a:t>Beta Beta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00B0F0"/>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13"/>
                  </a:ext>
                </a:extLst>
              </a:tr>
              <a:tr h="199353">
                <a:tc>
                  <a:txBody>
                    <a:bodyPr/>
                    <a:lstStyle/>
                    <a:p>
                      <a:pPr algn="ctr" fontAlgn="b"/>
                      <a:r>
                        <a:rPr lang="en-US" sz="900" b="0" i="0" u="none" strike="noStrike" dirty="0">
                          <a:solidFill>
                            <a:srgbClr val="C00000"/>
                          </a:solidFill>
                          <a:effectLst/>
                          <a:latin typeface="Arial" panose="020B0604020202020204" pitchFamily="34" charset="0"/>
                        </a:rPr>
                        <a:t>Monday, Sept. 9</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C00000"/>
                          </a:solidFill>
                          <a:effectLst/>
                          <a:latin typeface="Arial" panose="020B0604020202020204" pitchFamily="34" charset="0"/>
                        </a:rPr>
                        <a:t>7:30 - 8:30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C00000"/>
                          </a:solidFill>
                          <a:effectLst/>
                          <a:latin typeface="Arial" panose="020B0604020202020204" pitchFamily="34" charset="0"/>
                        </a:rPr>
                        <a:t>Gamma Gamma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C00000"/>
                          </a:solidFill>
                          <a:effectLst/>
                          <a:latin typeface="Arial" panose="020B0604020202020204" pitchFamily="34" charset="0"/>
                        </a:rPr>
                        <a:t>No structure to event planned by chapter.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14"/>
                  </a:ext>
                </a:extLst>
              </a:tr>
              <a:tr h="199353">
                <a:tc>
                  <a:txBody>
                    <a:bodyPr/>
                    <a:lstStyle/>
                    <a:p>
                      <a:pPr algn="ctr" fontAlgn="b"/>
                      <a:r>
                        <a:rPr lang="en-US" sz="900" b="0" i="0" u="none" strike="noStrike" dirty="0">
                          <a:solidFill>
                            <a:srgbClr val="375623"/>
                          </a:solidFill>
                          <a:effectLst/>
                          <a:latin typeface="Arial" panose="020B0604020202020204" pitchFamily="34" charset="0"/>
                        </a:rPr>
                        <a:t>Tuesday, Sept. 10</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375623"/>
                          </a:solidFill>
                          <a:effectLst/>
                          <a:latin typeface="Arial" panose="020B0604020202020204" pitchFamily="34" charset="0"/>
                        </a:rPr>
                        <a:t>5 - 6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375623"/>
                          </a:solidFill>
                          <a:effectLst/>
                          <a:latin typeface="Arial" panose="020B0604020202020204" pitchFamily="34" charset="0"/>
                        </a:rPr>
                        <a:t>Alpha Alpha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err="1">
                          <a:solidFill>
                            <a:srgbClr val="375623"/>
                          </a:solidFill>
                          <a:effectLst/>
                          <a:latin typeface="Arial" panose="020B0604020202020204" pitchFamily="34" charset="0"/>
                        </a:rPr>
                        <a:t>Pref-esque</a:t>
                      </a:r>
                      <a:r>
                        <a:rPr lang="en-US" sz="900" b="0" i="0" u="none" strike="noStrike" dirty="0">
                          <a:solidFill>
                            <a:srgbClr val="375623"/>
                          </a:solidFill>
                          <a:effectLst/>
                          <a:latin typeface="Arial" panose="020B0604020202020204" pitchFamily="34" charset="0"/>
                        </a:rPr>
                        <a:t> event.</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15"/>
                  </a:ext>
                </a:extLst>
              </a:tr>
              <a:tr h="199353">
                <a:tc>
                  <a:txBody>
                    <a:bodyPr/>
                    <a:lstStyle/>
                    <a:p>
                      <a:pPr algn="ctr" fontAlgn="b"/>
                      <a:r>
                        <a:rPr lang="en-US" sz="900" b="0" i="0" u="none" strike="noStrike" dirty="0">
                          <a:solidFill>
                            <a:srgbClr val="00B0F0"/>
                          </a:solidFill>
                          <a:effectLst/>
                          <a:latin typeface="Arial" panose="020B0604020202020204" pitchFamily="34" charset="0"/>
                        </a:rPr>
                        <a:t>Tuesday, Sept. 10</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B0F0"/>
                          </a:solidFill>
                          <a:effectLst/>
                          <a:latin typeface="Arial" panose="020B0604020202020204" pitchFamily="34" charset="0"/>
                        </a:rPr>
                        <a:t>6:15 - 7:15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B0F0"/>
                          </a:solidFill>
                          <a:effectLst/>
                          <a:latin typeface="Arial" panose="020B0604020202020204" pitchFamily="34" charset="0"/>
                        </a:rPr>
                        <a:t>Beta Beta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B0F0"/>
                          </a:solidFill>
                          <a:effectLst/>
                          <a:latin typeface="Arial" panose="020B0604020202020204" pitchFamily="34" charset="0"/>
                        </a:rPr>
                        <a:t>Pref-esque event.</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16"/>
                  </a:ext>
                </a:extLst>
              </a:tr>
              <a:tr h="199353">
                <a:tc>
                  <a:txBody>
                    <a:bodyPr/>
                    <a:lstStyle/>
                    <a:p>
                      <a:pPr algn="ctr" fontAlgn="b"/>
                      <a:r>
                        <a:rPr lang="en-US" sz="900" b="0" i="0" u="none" strike="noStrike" dirty="0">
                          <a:solidFill>
                            <a:srgbClr val="C00000"/>
                          </a:solidFill>
                          <a:effectLst/>
                          <a:latin typeface="Arial" panose="020B0604020202020204" pitchFamily="34" charset="0"/>
                        </a:rPr>
                        <a:t>Tuesday, Sept. 10</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dirty="0">
                          <a:solidFill>
                            <a:srgbClr val="C00000"/>
                          </a:solidFill>
                          <a:effectLst/>
                          <a:latin typeface="Arial" panose="020B0604020202020204" pitchFamily="34" charset="0"/>
                        </a:rPr>
                        <a:t>7:30 - 8:30 p.m.</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C00000"/>
                          </a:solidFill>
                          <a:effectLst/>
                          <a:latin typeface="Arial" panose="020B0604020202020204" pitchFamily="34" charset="0"/>
                        </a:rPr>
                        <a:t>Gamma Gamma</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900" b="0" i="0" u="none" strike="noStrike">
                          <a:solidFill>
                            <a:srgbClr val="C00000"/>
                          </a:solidFill>
                          <a:effectLst/>
                          <a:latin typeface="Arial" panose="020B0604020202020204" pitchFamily="34" charset="0"/>
                        </a:rPr>
                        <a:t>Pref-esque event.</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17"/>
                  </a:ext>
                </a:extLst>
              </a:tr>
              <a:tr h="199353">
                <a:tc>
                  <a:txBody>
                    <a:bodyPr/>
                    <a:lstStyle/>
                    <a:p>
                      <a:pPr algn="ctr" fontAlgn="b"/>
                      <a:r>
                        <a:rPr lang="en-US" sz="900" b="0" i="0" u="none" strike="noStrike" dirty="0">
                          <a:solidFill>
                            <a:srgbClr val="000000"/>
                          </a:solidFill>
                          <a:effectLst/>
                          <a:latin typeface="Arial" panose="020B0604020202020204" pitchFamily="34" charset="0"/>
                        </a:rPr>
                        <a:t>Tuesday, Sept. 11</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0000"/>
                          </a:solidFill>
                          <a:effectLst/>
                          <a:latin typeface="Arial" panose="020B0604020202020204" pitchFamily="34" charset="0"/>
                        </a:rPr>
                        <a:t>6:30 - 10 p.m.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a:solidFill>
                            <a:srgbClr val="000000"/>
                          </a:solidFill>
                          <a:effectLst/>
                          <a:latin typeface="Arial" panose="020B0604020202020204" pitchFamily="34" charset="0"/>
                        </a:rPr>
                        <a:t>Bid Day</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900" b="0" i="0" u="none" strike="noStrike" dirty="0">
                          <a:solidFill>
                            <a:srgbClr val="000000"/>
                          </a:solidFill>
                          <a:effectLst/>
                          <a:latin typeface="Arial" panose="020B0604020202020204" pitchFamily="34" charset="0"/>
                        </a:rPr>
                        <a:t>Bid Day and MRABAs signed by PNMs. </a:t>
                      </a:r>
                    </a:p>
                  </a:txBody>
                  <a:tcPr marL="6184" marR="6184" marT="6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91457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18EE-E452-CC42-8F94-069CDAFE30A7}"/>
              </a:ext>
            </a:extLst>
          </p:cNvPr>
          <p:cNvSpPr>
            <a:spLocks noGrp="1"/>
          </p:cNvSpPr>
          <p:nvPr>
            <p:ph type="title"/>
          </p:nvPr>
        </p:nvSpPr>
        <p:spPr>
          <a:xfrm>
            <a:off x="349134" y="1211170"/>
            <a:ext cx="8445731" cy="1020129"/>
          </a:xfrm>
        </p:spPr>
        <p:txBody>
          <a:bodyPr>
            <a:noAutofit/>
          </a:bodyPr>
          <a:lstStyle/>
          <a:p>
            <a:r>
              <a:rPr lang="en-US" sz="3600" dirty="0"/>
              <a:t>Panhellenic Participation/Involvement in </a:t>
            </a:r>
            <a:br>
              <a:rPr lang="en-US" sz="3600" dirty="0"/>
            </a:br>
            <a:r>
              <a:rPr lang="en-US" sz="3600" dirty="0"/>
              <a:t>Partially Structured Recruitment (PSR) &amp; Other Considerations </a:t>
            </a:r>
          </a:p>
        </p:txBody>
      </p:sp>
      <p:sp>
        <p:nvSpPr>
          <p:cNvPr id="3" name="Content Placeholder 2">
            <a:extLst>
              <a:ext uri="{FF2B5EF4-FFF2-40B4-BE49-F238E27FC236}">
                <a16:creationId xmlns:a16="http://schemas.microsoft.com/office/drawing/2014/main" id="{C6130A68-D6E7-4B41-A26F-0EAE5D9BDE36}"/>
              </a:ext>
            </a:extLst>
          </p:cNvPr>
          <p:cNvSpPr>
            <a:spLocks noGrp="1"/>
          </p:cNvSpPr>
          <p:nvPr>
            <p:ph idx="1"/>
          </p:nvPr>
        </p:nvSpPr>
        <p:spPr>
          <a:xfrm>
            <a:off x="465513" y="2922814"/>
            <a:ext cx="8196349" cy="3062349"/>
          </a:xfrm>
        </p:spPr>
        <p:txBody>
          <a:bodyPr>
            <a:normAutofit/>
          </a:bodyPr>
          <a:lstStyle/>
          <a:p>
            <a:r>
              <a:rPr lang="en-US" dirty="0"/>
              <a:t>Expectations of Panhellenic from collegiate chapters on campus</a:t>
            </a:r>
          </a:p>
          <a:p>
            <a:r>
              <a:rPr lang="en-US" dirty="0"/>
              <a:t>Recruitment counselors</a:t>
            </a:r>
          </a:p>
          <a:p>
            <a:r>
              <a:rPr lang="en-US" dirty="0"/>
              <a:t>Sample schedules</a:t>
            </a:r>
          </a:p>
          <a:p>
            <a:r>
              <a:rPr lang="en-US" dirty="0"/>
              <a:t>Registration process</a:t>
            </a:r>
          </a:p>
          <a:p>
            <a:pPr marL="0" indent="0">
              <a:buNone/>
            </a:pPr>
            <a:endParaRPr lang="en-US" sz="3200" dirty="0"/>
          </a:p>
        </p:txBody>
      </p:sp>
    </p:spTree>
    <p:extLst>
      <p:ext uri="{BB962C8B-B14F-4D97-AF65-F5344CB8AC3E}">
        <p14:creationId xmlns:p14="http://schemas.microsoft.com/office/powerpoint/2010/main" val="97875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2410</TotalTime>
  <Words>4829</Words>
  <Application>Microsoft Office PowerPoint</Application>
  <PresentationFormat>On-screen Show (4:3)</PresentationFormat>
  <Paragraphs>381</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Zilla Slab</vt:lpstr>
      <vt:lpstr>Office Theme</vt:lpstr>
      <vt:lpstr>1_Office Theme</vt:lpstr>
      <vt:lpstr>Options in NPC Recruitment Styles </vt:lpstr>
      <vt:lpstr>Recruitment Styles  </vt:lpstr>
      <vt:lpstr>What is Partially Structured Recruitment (PSR)? </vt:lpstr>
      <vt:lpstr>Why Would a College Panhellenic Use Partially Structured Recruitment (PSR)? </vt:lpstr>
      <vt:lpstr>A Few More Details About Partially Structured Recruitment (PSR): </vt:lpstr>
      <vt:lpstr>Recruitment Schedules</vt:lpstr>
      <vt:lpstr>PowerPoint Presentation</vt:lpstr>
      <vt:lpstr>PowerPoint Presentation</vt:lpstr>
      <vt:lpstr>Panhellenic Participation/Involvement in  Partially Structured Recruitment (PSR) &amp; Other Considerations </vt:lpstr>
      <vt:lpstr>Campuses Using Partially Structured Recruitment (PSR)</vt:lpstr>
      <vt:lpstr>What is Continuous Recruitment (CR)? </vt:lpstr>
      <vt:lpstr>Why Would a Panhellenic Use Continuous Recruitment (CR)? </vt:lpstr>
      <vt:lpstr>A Few More Details About Continuous Recruitment (CR)? </vt:lpstr>
      <vt:lpstr>Resources</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Becker</dc:creator>
  <cp:lastModifiedBy>Loretta Good</cp:lastModifiedBy>
  <cp:revision>67</cp:revision>
  <dcterms:created xsi:type="dcterms:W3CDTF">2017-10-09T13:06:37Z</dcterms:created>
  <dcterms:modified xsi:type="dcterms:W3CDTF">2021-11-24T18:59:13Z</dcterms:modified>
</cp:coreProperties>
</file>